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2"/>
  </p:sldMasterIdLst>
  <p:notesMasterIdLst>
    <p:notesMasterId r:id="rId44"/>
  </p:notesMasterIdLst>
  <p:handoutMasterIdLst>
    <p:handoutMasterId r:id="rId45"/>
  </p:handoutMasterIdLst>
  <p:sldIdLst>
    <p:sldId id="257" r:id="rId3"/>
    <p:sldId id="263" r:id="rId4"/>
    <p:sldId id="264" r:id="rId5"/>
    <p:sldId id="258" r:id="rId6"/>
    <p:sldId id="272" r:id="rId7"/>
    <p:sldId id="301" r:id="rId8"/>
    <p:sldId id="265" r:id="rId9"/>
    <p:sldId id="306" r:id="rId10"/>
    <p:sldId id="303" r:id="rId11"/>
    <p:sldId id="313" r:id="rId12"/>
    <p:sldId id="308" r:id="rId13"/>
    <p:sldId id="309" r:id="rId14"/>
    <p:sldId id="298" r:id="rId15"/>
    <p:sldId id="299" r:id="rId16"/>
    <p:sldId id="310" r:id="rId17"/>
    <p:sldId id="311" r:id="rId18"/>
    <p:sldId id="312" r:id="rId19"/>
    <p:sldId id="274" r:id="rId20"/>
    <p:sldId id="273" r:id="rId21"/>
    <p:sldId id="315" r:id="rId22"/>
    <p:sldId id="262" r:id="rId23"/>
    <p:sldId id="276" r:id="rId24"/>
    <p:sldId id="314" r:id="rId25"/>
    <p:sldId id="287" r:id="rId26"/>
    <p:sldId id="291" r:id="rId27"/>
    <p:sldId id="290" r:id="rId28"/>
    <p:sldId id="267" r:id="rId29"/>
    <p:sldId id="268" r:id="rId30"/>
    <p:sldId id="286" r:id="rId31"/>
    <p:sldId id="288" r:id="rId32"/>
    <p:sldId id="279" r:id="rId33"/>
    <p:sldId id="269" r:id="rId34"/>
    <p:sldId id="292" r:id="rId35"/>
    <p:sldId id="282" r:id="rId36"/>
    <p:sldId id="289" r:id="rId37"/>
    <p:sldId id="283" r:id="rId38"/>
    <p:sldId id="270" r:id="rId39"/>
    <p:sldId id="305" r:id="rId40"/>
    <p:sldId id="300" r:id="rId41"/>
    <p:sldId id="307" r:id="rId42"/>
    <p:sldId id="31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070" autoAdjust="0"/>
    <p:restoredTop sz="96370" autoAdjust="0"/>
  </p:normalViewPr>
  <p:slideViewPr>
    <p:cSldViewPr snapToGrid="0">
      <p:cViewPr varScale="1">
        <p:scale>
          <a:sx n="94" d="100"/>
          <a:sy n="94" d="100"/>
        </p:scale>
        <p:origin x="-96" y="-3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1230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сформированности у детей 5-7 лет элементарных знаний о природе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explosion val="7"/>
          <c:dPt>
            <c:idx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dPt>
          <c:dPt>
            <c:idx val="1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dPt>
          <c:dPt>
            <c:idx val="2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dLbls>
            <c:dLbl>
              <c:idx val="0"/>
              <c:layout>
                <c:manualLayout>
                  <c:x val="-0.17064352914511569"/>
                  <c:y val="1.4876407329505761E-2"/>
                </c:manualLayout>
              </c:layout>
              <c:tx>
                <c:rich>
                  <a:bodyPr/>
                  <a:lstStyle/>
                  <a:p>
                    <a:r>
                      <a:rPr lang="ru-RU" sz="2000" dirty="0" smtClean="0">
                        <a:solidFill>
                          <a:schemeClr val="tx2"/>
                        </a:solidFill>
                        <a:latin typeface="+mj-lt"/>
                      </a:rPr>
                      <a:t>4</a:t>
                    </a:r>
                    <a:r>
                      <a:rPr lang="en-US" sz="2000" dirty="0" smtClean="0">
                        <a:solidFill>
                          <a:schemeClr val="tx2"/>
                        </a:solidFill>
                        <a:latin typeface="+mj-lt"/>
                      </a:rPr>
                      <a:t>0</a:t>
                    </a:r>
                    <a:r>
                      <a:rPr lang="en-US" sz="2000" dirty="0">
                        <a:solidFill>
                          <a:schemeClr val="tx2"/>
                        </a:solidFill>
                        <a:latin typeface="+mj-lt"/>
                      </a:rPr>
                      <a:t>%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0.10472968504606522"/>
                  <c:y val="-0.37496419668647996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solidFill>
                          <a:schemeClr val="tx2"/>
                        </a:solidFill>
                        <a:latin typeface="+mj-lt"/>
                      </a:rPr>
                      <a:t>30%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2253466627035769"/>
                  <c:y val="6.4070564664189852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>
                        <a:solidFill>
                          <a:schemeClr val="tx2"/>
                        </a:solidFill>
                        <a:latin typeface="+mj-lt"/>
                      </a:rPr>
                      <a:t>30%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8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Высокий уровень</c:v>
                </c:pt>
                <c:pt idx="1">
                  <c:v>Средний уровень</c:v>
                </c:pt>
                <c:pt idx="2">
                  <c:v>Низкий уровень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0.4</c:v>
                </c:pt>
                <c:pt idx="1">
                  <c:v>0.30000000000000032</c:v>
                </c:pt>
                <c:pt idx="2">
                  <c:v>0.30000000000000032</c:v>
                </c:pt>
              </c:numCache>
            </c:numRef>
          </c:val>
        </c:ser>
      </c:pie3DChart>
    </c:plotArea>
    <c:legend>
      <c:legendPos val="r"/>
      <c:layout/>
      <c:txPr>
        <a:bodyPr/>
        <a:lstStyle/>
        <a:p>
          <a:pPr>
            <a:defRPr sz="1800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4.5312500000000137E-2"/>
          <c:y val="9.3749994232899345E-3"/>
          <c:w val="0.8224632135826776"/>
          <c:h val="0.948437503171905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B0F0"/>
              </a:solidFill>
            </a:ln>
          </c:spPr>
          <c:explosion val="2"/>
          <c:dPt>
            <c:idx val="0"/>
            <c:explosion val="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dPt>
          <c:dPt>
            <c:idx val="1"/>
            <c:explosion val="22"/>
            <c:spPr>
              <a:solidFill>
                <a:srgbClr val="92D050"/>
              </a:solidFill>
              <a:ln>
                <a:solidFill>
                  <a:srgbClr val="92D050"/>
                </a:solidFill>
              </a:ln>
            </c:spPr>
          </c:dPt>
          <c:dPt>
            <c:idx val="2"/>
            <c:explosion val="2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dPt>
          <c:cat>
            <c:strRef>
              <c:f>Лист1!$A$2:$A$5</c:f>
              <c:strCache>
                <c:ptCount val="3"/>
                <c:pt idx="0">
                  <c:v>высокий</c:v>
                </c:pt>
                <c:pt idx="1">
                  <c:v>средний</c:v>
                </c:pt>
                <c:pt idx="2">
                  <c:v>низкий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30</c:v>
                </c:pt>
                <c:pt idx="2">
                  <c:v>10</c:v>
                </c:pt>
              </c:numCache>
            </c:numRef>
          </c:val>
        </c:ser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79746322745236897"/>
          <c:y val="0.32632176880402647"/>
          <c:w val="0.20253677254763011"/>
          <c:h val="0.43670326523024233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#1" loCatId="list" qsTypeId="urn:microsoft.com/office/officeart/2005/8/quickstyle/3d5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48C929F4-6FC9-4D61-B5E8-64BC662679E4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*Создать условия для развития познавательных и творческих способностей;</a:t>
          </a:r>
        </a:p>
      </dgm:t>
    </dgm:pt>
    <dgm:pt modelId="{71C1D547-6E15-49FF-B872-F52C55D99637}" type="parTrans" cxnId="{AACD3952-E2F7-48A3-8F3E-408067FAD0CA}">
      <dgm:prSet/>
      <dgm:spPr/>
      <dgm:t>
        <a:bodyPr/>
        <a:lstStyle/>
        <a:p>
          <a:endParaRPr lang="ru-RU"/>
        </a:p>
      </dgm:t>
    </dgm:pt>
    <dgm:pt modelId="{7E274EC8-8379-4263-83D9-A10D51970EB3}" type="sibTrans" cxnId="{AACD3952-E2F7-48A3-8F3E-408067FAD0CA}">
      <dgm:prSet/>
      <dgm:spPr/>
      <dgm:t>
        <a:bodyPr/>
        <a:lstStyle/>
        <a:p>
          <a:endParaRPr lang="ru-RU"/>
        </a:p>
      </dgm:t>
    </dgm:pt>
    <dgm:pt modelId="{174A954F-5611-4204-B569-B050A5FF6F17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*Формировать понятия о живой и неживой природе, воспитывая осознанное бережное отношение к ней; </a:t>
          </a:r>
          <a:endParaRPr lang="ru-RU" dirty="0" smtClean="0"/>
        </a:p>
      </dgm:t>
    </dgm:pt>
    <dgm:pt modelId="{D639F5CF-E234-479C-976C-B705939F23C4}" type="parTrans" cxnId="{6A36921C-7EA1-4BB3-89EE-E3756C8D5BFA}">
      <dgm:prSet/>
      <dgm:spPr/>
      <dgm:t>
        <a:bodyPr/>
        <a:lstStyle/>
        <a:p>
          <a:endParaRPr lang="ru-RU"/>
        </a:p>
      </dgm:t>
    </dgm:pt>
    <dgm:pt modelId="{5796A706-19F9-4A3C-A931-251F56248A13}" type="sibTrans" cxnId="{6A36921C-7EA1-4BB3-89EE-E3756C8D5BFA}">
      <dgm:prSet/>
      <dgm:spPr/>
      <dgm:t>
        <a:bodyPr/>
        <a:lstStyle/>
        <a:p>
          <a:endParaRPr lang="ru-RU"/>
        </a:p>
      </dgm:t>
    </dgm:pt>
    <dgm:pt modelId="{11383B8E-EF75-4BE0-8B96-DA7FCFB3FAAA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*Систематизировать</a:t>
          </a:r>
          <a:r>
            <a:rPr lang="ru-RU" baseline="0" dirty="0" smtClean="0">
              <a:solidFill>
                <a:srgbClr val="002060"/>
              </a:solidFill>
            </a:rPr>
            <a:t> и расширять знания детей о растениях, животных и явлениях природы;</a:t>
          </a:r>
          <a:endParaRPr lang="ru-RU" dirty="0" smtClean="0">
            <a:solidFill>
              <a:srgbClr val="002060"/>
            </a:solidFill>
          </a:endParaRPr>
        </a:p>
      </dgm:t>
    </dgm:pt>
    <dgm:pt modelId="{5C0713DA-265A-4B6D-8B87-47116E95EAAC}" type="parTrans" cxnId="{2D8C83E3-FE40-45A2-943E-6562800B21DC}">
      <dgm:prSet/>
      <dgm:spPr/>
      <dgm:t>
        <a:bodyPr/>
        <a:lstStyle/>
        <a:p>
          <a:endParaRPr lang="ru-RU"/>
        </a:p>
      </dgm:t>
    </dgm:pt>
    <dgm:pt modelId="{633618CE-8FD7-431B-8F7B-886491ED61B8}" type="sibTrans" cxnId="{2D8C83E3-FE40-45A2-943E-6562800B21DC}">
      <dgm:prSet/>
      <dgm:spPr/>
      <dgm:t>
        <a:bodyPr/>
        <a:lstStyle/>
        <a:p>
          <a:endParaRPr lang="ru-RU"/>
        </a:p>
      </dgm:t>
    </dgm:pt>
    <dgm:pt modelId="{B97036F7-1554-4075-80D7-B2F2474B1721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*Сформировать нормы правильного поведения в природе детей и родителей воспитанников, способствовать пониманию роли человека в природе; </a:t>
          </a:r>
          <a:endParaRPr lang="ru-RU" dirty="0">
            <a:solidFill>
              <a:srgbClr val="002060"/>
            </a:solidFill>
          </a:endParaRPr>
        </a:p>
      </dgm:t>
    </dgm:pt>
    <dgm:pt modelId="{B81D0EF0-21F6-4DBA-9121-FCC6F5933F4B}" type="parTrans" cxnId="{701723AE-F89E-4898-91CC-F600602E1DC8}">
      <dgm:prSet/>
      <dgm:spPr/>
      <dgm:t>
        <a:bodyPr/>
        <a:lstStyle/>
        <a:p>
          <a:endParaRPr lang="ru-RU"/>
        </a:p>
      </dgm:t>
    </dgm:pt>
    <dgm:pt modelId="{5A911184-A46D-4DB5-9AB7-1E19C50625E0}" type="sibTrans" cxnId="{701723AE-F89E-4898-91CC-F600602E1DC8}">
      <dgm:prSet/>
      <dgm:spPr/>
      <dgm:t>
        <a:bodyPr/>
        <a:lstStyle/>
        <a:p>
          <a:endParaRPr lang="ru-RU"/>
        </a:p>
      </dgm:t>
    </dgm:pt>
    <dgm:pt modelId="{9DCE54C8-4747-4D1F-983F-C21547FBB08F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*Развивать логическое мышления, умение устанавливать причинно- следственные связи и умение делать выводы(доказывать свои суждения);</a:t>
          </a:r>
        </a:p>
      </dgm:t>
    </dgm:pt>
    <dgm:pt modelId="{F0505A97-5BC0-4E63-87CE-769817BF807D}" type="parTrans" cxnId="{A80E8945-050C-453D-8266-AC90C7206440}">
      <dgm:prSet/>
      <dgm:spPr/>
      <dgm:t>
        <a:bodyPr/>
        <a:lstStyle/>
        <a:p>
          <a:endParaRPr lang="ru-RU"/>
        </a:p>
      </dgm:t>
    </dgm:pt>
    <dgm:pt modelId="{150EEA1E-546A-4C9E-8B9B-0F7687459EF8}" type="sibTrans" cxnId="{A80E8945-050C-453D-8266-AC90C7206440}">
      <dgm:prSet/>
      <dgm:spPr/>
      <dgm:t>
        <a:bodyPr/>
        <a:lstStyle/>
        <a:p>
          <a:endParaRPr lang="ru-RU"/>
        </a:p>
      </dgm:t>
    </dgm:pt>
    <dgm:pt modelId="{C620D57C-465B-4F39-B59C-CE441CD32F54}">
      <dgm:prSet/>
      <dgm:spPr/>
      <dgm:t>
        <a:bodyPr/>
        <a:lstStyle/>
        <a:p>
          <a:r>
            <a:rPr lang="ru-RU" dirty="0" smtClean="0">
              <a:solidFill>
                <a:srgbClr val="002060"/>
              </a:solidFill>
            </a:rPr>
            <a:t>*Развивать способности отображать впечатления в художественно – эстетической деятельности, полученных от общения с природой;</a:t>
          </a:r>
        </a:p>
      </dgm:t>
    </dgm:pt>
    <dgm:pt modelId="{47B2C8AD-A4F5-401E-A9FB-5CB786C48D2F}" type="parTrans" cxnId="{F436BF3F-03D5-4922-AFD2-FD59957AAC69}">
      <dgm:prSet/>
      <dgm:spPr/>
      <dgm:t>
        <a:bodyPr/>
        <a:lstStyle/>
        <a:p>
          <a:endParaRPr lang="ru-RU"/>
        </a:p>
      </dgm:t>
    </dgm:pt>
    <dgm:pt modelId="{5833E2D8-6EA8-4AB9-BE62-4DEA1D79331B}" type="sibTrans" cxnId="{F436BF3F-03D5-4922-AFD2-FD59957AAC69}">
      <dgm:prSet/>
      <dgm:spPr/>
      <dgm:t>
        <a:bodyPr/>
        <a:lstStyle/>
        <a:p>
          <a:endParaRPr lang="ru-RU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719F14-9C90-4ACA-B1EE-6392A1F65476}" type="pres">
      <dgm:prSet presAssocID="{48C929F4-6FC9-4D61-B5E8-64BC662679E4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42EECE-B828-4EC4-B698-4975BF607558}" type="pres">
      <dgm:prSet presAssocID="{7E274EC8-8379-4263-83D9-A10D51970EB3}" presName="sibTrans" presStyleCnt="0"/>
      <dgm:spPr/>
      <dgm:t>
        <a:bodyPr/>
        <a:lstStyle/>
        <a:p>
          <a:endParaRPr lang="ru-RU"/>
        </a:p>
      </dgm:t>
    </dgm:pt>
    <dgm:pt modelId="{34CB2866-686B-4D05-9E53-964DDFA953EC}" type="pres">
      <dgm:prSet presAssocID="{174A954F-5611-4204-B569-B050A5FF6F17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5F985C-8EF5-41AE-9FE7-EB9D8678DC38}" type="pres">
      <dgm:prSet presAssocID="{5796A706-19F9-4A3C-A931-251F56248A13}" presName="sibTrans" presStyleCnt="0"/>
      <dgm:spPr/>
      <dgm:t>
        <a:bodyPr/>
        <a:lstStyle/>
        <a:p>
          <a:endParaRPr lang="ru-RU"/>
        </a:p>
      </dgm:t>
    </dgm:pt>
    <dgm:pt modelId="{A0B89E8C-2588-46B1-AD4A-453C5021C404}" type="pres">
      <dgm:prSet presAssocID="{11383B8E-EF75-4BE0-8B96-DA7FCFB3FAAA}" presName="node" presStyleLbl="node1" presStyleIdx="2" presStyleCnt="6" custLinFactNeighborX="1229" custLinFactNeighborY="13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70E99-BF42-4C52-BE6D-946362A55B11}" type="pres">
      <dgm:prSet presAssocID="{633618CE-8FD7-431B-8F7B-886491ED61B8}" presName="sibTrans" presStyleCnt="0"/>
      <dgm:spPr/>
      <dgm:t>
        <a:bodyPr/>
        <a:lstStyle/>
        <a:p>
          <a:endParaRPr lang="ru-RU"/>
        </a:p>
      </dgm:t>
    </dgm:pt>
    <dgm:pt modelId="{4FFA30CA-F52E-4D18-975C-63BCC6C09DCA}" type="pres">
      <dgm:prSet presAssocID="{B97036F7-1554-4075-80D7-B2F2474B1721}" presName="node" presStyleLbl="node1" presStyleIdx="3" presStyleCnt="6" custLinFactNeighborX="-422" custLinFactNeighborY="-2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61505A-5624-40BB-8809-F4DF0AEA1FC1}" type="pres">
      <dgm:prSet presAssocID="{5A911184-A46D-4DB5-9AB7-1E19C50625E0}" presName="sibTrans" presStyleCnt="0"/>
      <dgm:spPr/>
      <dgm:t>
        <a:bodyPr/>
        <a:lstStyle/>
        <a:p>
          <a:endParaRPr lang="ru-RU"/>
        </a:p>
      </dgm:t>
    </dgm:pt>
    <dgm:pt modelId="{042DD550-2B27-481B-A696-771B6AAB0BA0}" type="pres">
      <dgm:prSet presAssocID="{9DCE54C8-4747-4D1F-983F-C21547FBB08F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03C45C-A6ED-4639-BA97-9FD411C9E2E7}" type="pres">
      <dgm:prSet presAssocID="{150EEA1E-546A-4C9E-8B9B-0F7687459EF8}" presName="sibTrans" presStyleCnt="0"/>
      <dgm:spPr/>
      <dgm:t>
        <a:bodyPr/>
        <a:lstStyle/>
        <a:p>
          <a:endParaRPr lang="ru-RU"/>
        </a:p>
      </dgm:t>
    </dgm:pt>
    <dgm:pt modelId="{9D7D8109-BBD7-43BD-89F1-CBA5FCB737C9}" type="pres">
      <dgm:prSet presAssocID="{C620D57C-465B-4F39-B59C-CE441CD32F54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436BF3F-03D5-4922-AFD2-FD59957AAC69}" srcId="{B842BC11-90CF-49FF-8D61-E8A8AAFE1BB6}" destId="{C620D57C-465B-4F39-B59C-CE441CD32F54}" srcOrd="5" destOrd="0" parTransId="{47B2C8AD-A4F5-401E-A9FB-5CB786C48D2F}" sibTransId="{5833E2D8-6EA8-4AB9-BE62-4DEA1D79331B}"/>
    <dgm:cxn modelId="{1EDF186D-F34C-48DB-9A86-D9602FE4FABA}" type="presOf" srcId="{9DCE54C8-4747-4D1F-983F-C21547FBB08F}" destId="{042DD550-2B27-481B-A696-771B6AAB0BA0}" srcOrd="0" destOrd="0" presId="urn:microsoft.com/office/officeart/2005/8/layout/default#1"/>
    <dgm:cxn modelId="{D79D4DC3-9912-4753-BBB8-4D674080126F}" type="presOf" srcId="{B97036F7-1554-4075-80D7-B2F2474B1721}" destId="{4FFA30CA-F52E-4D18-975C-63BCC6C09DCA}" srcOrd="0" destOrd="0" presId="urn:microsoft.com/office/officeart/2005/8/layout/default#1"/>
    <dgm:cxn modelId="{C5FDB246-7CA9-47AF-8F48-622E32E34122}" type="presOf" srcId="{48C929F4-6FC9-4D61-B5E8-64BC662679E4}" destId="{5E719F14-9C90-4ACA-B1EE-6392A1F65476}" srcOrd="0" destOrd="0" presId="urn:microsoft.com/office/officeart/2005/8/layout/default#1"/>
    <dgm:cxn modelId="{FA84A31A-795B-45C8-9F46-8B85C3C48E03}" type="presOf" srcId="{B842BC11-90CF-49FF-8D61-E8A8AAFE1BB6}" destId="{068CCA7D-1404-4068-AB93-6968EFC37502}" srcOrd="0" destOrd="0" presId="urn:microsoft.com/office/officeart/2005/8/layout/default#1"/>
    <dgm:cxn modelId="{A80E8945-050C-453D-8266-AC90C7206440}" srcId="{B842BC11-90CF-49FF-8D61-E8A8AAFE1BB6}" destId="{9DCE54C8-4747-4D1F-983F-C21547FBB08F}" srcOrd="4" destOrd="0" parTransId="{F0505A97-5BC0-4E63-87CE-769817BF807D}" sibTransId="{150EEA1E-546A-4C9E-8B9B-0F7687459EF8}"/>
    <dgm:cxn modelId="{2D8C83E3-FE40-45A2-943E-6562800B21DC}" srcId="{B842BC11-90CF-49FF-8D61-E8A8AAFE1BB6}" destId="{11383B8E-EF75-4BE0-8B96-DA7FCFB3FAAA}" srcOrd="2" destOrd="0" parTransId="{5C0713DA-265A-4B6D-8B87-47116E95EAAC}" sibTransId="{633618CE-8FD7-431B-8F7B-886491ED61B8}"/>
    <dgm:cxn modelId="{701723AE-F89E-4898-91CC-F600602E1DC8}" srcId="{B842BC11-90CF-49FF-8D61-E8A8AAFE1BB6}" destId="{B97036F7-1554-4075-80D7-B2F2474B1721}" srcOrd="3" destOrd="0" parTransId="{B81D0EF0-21F6-4DBA-9121-FCC6F5933F4B}" sibTransId="{5A911184-A46D-4DB5-9AB7-1E19C50625E0}"/>
    <dgm:cxn modelId="{A88AC300-F70C-4215-93EE-743A4258BF65}" type="presOf" srcId="{174A954F-5611-4204-B569-B050A5FF6F17}" destId="{34CB2866-686B-4D05-9E53-964DDFA953EC}" srcOrd="0" destOrd="0" presId="urn:microsoft.com/office/officeart/2005/8/layout/default#1"/>
    <dgm:cxn modelId="{AACD3952-E2F7-48A3-8F3E-408067FAD0CA}" srcId="{B842BC11-90CF-49FF-8D61-E8A8AAFE1BB6}" destId="{48C929F4-6FC9-4D61-B5E8-64BC662679E4}" srcOrd="0" destOrd="0" parTransId="{71C1D547-6E15-49FF-B872-F52C55D99637}" sibTransId="{7E274EC8-8379-4263-83D9-A10D51970EB3}"/>
    <dgm:cxn modelId="{6A36921C-7EA1-4BB3-89EE-E3756C8D5BFA}" srcId="{B842BC11-90CF-49FF-8D61-E8A8AAFE1BB6}" destId="{174A954F-5611-4204-B569-B050A5FF6F17}" srcOrd="1" destOrd="0" parTransId="{D639F5CF-E234-479C-976C-B705939F23C4}" sibTransId="{5796A706-19F9-4A3C-A931-251F56248A13}"/>
    <dgm:cxn modelId="{1E3AB353-AB19-439A-97A5-7E2D4A68A6AC}" type="presOf" srcId="{11383B8E-EF75-4BE0-8B96-DA7FCFB3FAAA}" destId="{A0B89E8C-2588-46B1-AD4A-453C5021C404}" srcOrd="0" destOrd="0" presId="urn:microsoft.com/office/officeart/2005/8/layout/default#1"/>
    <dgm:cxn modelId="{20718B2F-2B51-441C-9272-0F8633DC6BF3}" type="presOf" srcId="{C620D57C-465B-4F39-B59C-CE441CD32F54}" destId="{9D7D8109-BBD7-43BD-89F1-CBA5FCB737C9}" srcOrd="0" destOrd="0" presId="urn:microsoft.com/office/officeart/2005/8/layout/default#1"/>
    <dgm:cxn modelId="{7539FE42-B7D1-46E8-88C5-8F9CA7581382}" type="presParOf" srcId="{068CCA7D-1404-4068-AB93-6968EFC37502}" destId="{5E719F14-9C90-4ACA-B1EE-6392A1F65476}" srcOrd="0" destOrd="0" presId="urn:microsoft.com/office/officeart/2005/8/layout/default#1"/>
    <dgm:cxn modelId="{DF3FDD93-66AF-43B0-BDC3-2E6111B1E4B7}" type="presParOf" srcId="{068CCA7D-1404-4068-AB93-6968EFC37502}" destId="{A842EECE-B828-4EC4-B698-4975BF607558}" srcOrd="1" destOrd="0" presId="urn:microsoft.com/office/officeart/2005/8/layout/default#1"/>
    <dgm:cxn modelId="{23EC82E9-D583-4257-89DB-54FDBFC7BC1B}" type="presParOf" srcId="{068CCA7D-1404-4068-AB93-6968EFC37502}" destId="{34CB2866-686B-4D05-9E53-964DDFA953EC}" srcOrd="2" destOrd="0" presId="urn:microsoft.com/office/officeart/2005/8/layout/default#1"/>
    <dgm:cxn modelId="{93F58861-D058-4042-A729-4D19DFB0D298}" type="presParOf" srcId="{068CCA7D-1404-4068-AB93-6968EFC37502}" destId="{615F985C-8EF5-41AE-9FE7-EB9D8678DC38}" srcOrd="3" destOrd="0" presId="urn:microsoft.com/office/officeart/2005/8/layout/default#1"/>
    <dgm:cxn modelId="{212C7555-8881-4831-865A-874F7B628CA2}" type="presParOf" srcId="{068CCA7D-1404-4068-AB93-6968EFC37502}" destId="{A0B89E8C-2588-46B1-AD4A-453C5021C404}" srcOrd="4" destOrd="0" presId="urn:microsoft.com/office/officeart/2005/8/layout/default#1"/>
    <dgm:cxn modelId="{9D96E1F5-7108-468E-8F2B-13FE7971AFA3}" type="presParOf" srcId="{068CCA7D-1404-4068-AB93-6968EFC37502}" destId="{BD570E99-BF42-4C52-BE6D-946362A55B11}" srcOrd="5" destOrd="0" presId="urn:microsoft.com/office/officeart/2005/8/layout/default#1"/>
    <dgm:cxn modelId="{673B96FA-9880-4B99-AB65-D3E141DB1573}" type="presParOf" srcId="{068CCA7D-1404-4068-AB93-6968EFC37502}" destId="{4FFA30CA-F52E-4D18-975C-63BCC6C09DCA}" srcOrd="6" destOrd="0" presId="urn:microsoft.com/office/officeart/2005/8/layout/default#1"/>
    <dgm:cxn modelId="{D05116CB-AF1E-46D6-A862-F6D4B95C58D0}" type="presParOf" srcId="{068CCA7D-1404-4068-AB93-6968EFC37502}" destId="{3D61505A-5624-40BB-8809-F4DF0AEA1FC1}" srcOrd="7" destOrd="0" presId="urn:microsoft.com/office/officeart/2005/8/layout/default#1"/>
    <dgm:cxn modelId="{BB63888B-FEA2-416A-B7B8-D748A387C725}" type="presParOf" srcId="{068CCA7D-1404-4068-AB93-6968EFC37502}" destId="{042DD550-2B27-481B-A696-771B6AAB0BA0}" srcOrd="8" destOrd="0" presId="urn:microsoft.com/office/officeart/2005/8/layout/default#1"/>
    <dgm:cxn modelId="{2D7DD1F4-D912-4070-B1C3-C0235728176D}" type="presParOf" srcId="{068CCA7D-1404-4068-AB93-6968EFC37502}" destId="{D303C45C-A6ED-4639-BA97-9FD411C9E2E7}" srcOrd="9" destOrd="0" presId="urn:microsoft.com/office/officeart/2005/8/layout/default#1"/>
    <dgm:cxn modelId="{64A40C55-BD24-4B0D-A77C-E2541CF67EA6}" type="presParOf" srcId="{068CCA7D-1404-4068-AB93-6968EFC37502}" destId="{9D7D8109-BBD7-43BD-89F1-CBA5FCB737C9}" srcOrd="10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#1" loCatId="list" qsTypeId="urn:microsoft.com/office/officeart/2005/8/quickstyle/3d5" qsCatId="3D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AFC225B-9153-4F45-BD5E-D7241AFDF300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1.Детально обследовать территорию детского сада и выделить наиболее интересные объекты.</a:t>
          </a:r>
        </a:p>
      </dgm:t>
    </dgm:pt>
    <dgm:pt modelId="{B3916636-1345-477E-8365-A1FEA715F13D}" type="parTrans" cxnId="{A4FC4DA4-F797-4366-99C5-5A325B8C2A6A}">
      <dgm:prSet/>
      <dgm:spPr/>
      <dgm:t>
        <a:bodyPr/>
        <a:lstStyle/>
        <a:p>
          <a:endParaRPr lang="ru-RU"/>
        </a:p>
      </dgm:t>
    </dgm:pt>
    <dgm:pt modelId="{70680C7E-17AA-402A-B2BD-30F516CC1BC9}" type="sibTrans" cxnId="{A4FC4DA4-F797-4366-99C5-5A325B8C2A6A}">
      <dgm:prSet/>
      <dgm:spPr/>
      <dgm:t>
        <a:bodyPr/>
        <a:lstStyle/>
        <a:p>
          <a:endParaRPr lang="ru-RU"/>
        </a:p>
      </dgm:t>
    </dgm:pt>
    <dgm:pt modelId="{B1E37B3B-E355-43F7-B260-81042B417456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2. Составление картосхемы  с нанесением маршрута и всех объектов</a:t>
          </a:r>
        </a:p>
      </dgm:t>
    </dgm:pt>
    <dgm:pt modelId="{F00FA61D-0218-4786-BF3C-523FB726CA12}" type="parTrans" cxnId="{43343A27-D91B-42C1-8286-3C7BB0066A63}">
      <dgm:prSet/>
      <dgm:spPr/>
      <dgm:t>
        <a:bodyPr/>
        <a:lstStyle/>
        <a:p>
          <a:endParaRPr lang="ru-RU"/>
        </a:p>
      </dgm:t>
    </dgm:pt>
    <dgm:pt modelId="{70FEEB6F-371F-40C1-B780-86FAAAED4E06}" type="sibTrans" cxnId="{43343A27-D91B-42C1-8286-3C7BB0066A63}">
      <dgm:prSet/>
      <dgm:spPr/>
      <dgm:t>
        <a:bodyPr/>
        <a:lstStyle/>
        <a:p>
          <a:endParaRPr lang="ru-RU"/>
        </a:p>
      </dgm:t>
    </dgm:pt>
    <dgm:pt modelId="{0F5D8249-0B2E-4B5A-B005-6BB7ADA8030A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3.Общий указатель и схема тропы</a:t>
          </a:r>
        </a:p>
      </dgm:t>
    </dgm:pt>
    <dgm:pt modelId="{96873F8D-6CF2-4079-8D2C-9F8C8ECFDE86}" type="parTrans" cxnId="{B1CF95A9-7161-4F57-A569-FF640E179AD7}">
      <dgm:prSet/>
      <dgm:spPr/>
      <dgm:t>
        <a:bodyPr/>
        <a:lstStyle/>
        <a:p>
          <a:endParaRPr lang="ru-RU"/>
        </a:p>
      </dgm:t>
    </dgm:pt>
    <dgm:pt modelId="{60DB043E-90E8-46C3-BAF2-BDEFC603FEC2}" type="sibTrans" cxnId="{B1CF95A9-7161-4F57-A569-FF640E179AD7}">
      <dgm:prSet/>
      <dgm:spPr/>
      <dgm:t>
        <a:bodyPr/>
        <a:lstStyle/>
        <a:p>
          <a:endParaRPr lang="ru-RU"/>
        </a:p>
      </dgm:t>
    </dgm:pt>
    <dgm:pt modelId="{1D2905A6-87A0-4FDA-8651-07E732440B41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4.Выбрать вместе с детьми хозяина тропы (любой сказочный персонаж)</a:t>
          </a:r>
        </a:p>
      </dgm:t>
    </dgm:pt>
    <dgm:pt modelId="{EB9BC9B7-70D4-4686-9D9A-DAF13B52C13B}" type="parTrans" cxnId="{F0BD46BC-D527-47BD-A0C5-F96CA7F1BBEF}">
      <dgm:prSet/>
      <dgm:spPr/>
      <dgm:t>
        <a:bodyPr/>
        <a:lstStyle/>
        <a:p>
          <a:endParaRPr lang="ru-RU"/>
        </a:p>
      </dgm:t>
    </dgm:pt>
    <dgm:pt modelId="{9FF91D42-436F-4F95-B9EA-1FD459068F45}" type="sibTrans" cxnId="{F0BD46BC-D527-47BD-A0C5-F96CA7F1BBEF}">
      <dgm:prSet/>
      <dgm:spPr/>
      <dgm:t>
        <a:bodyPr/>
        <a:lstStyle/>
        <a:p>
          <a:endParaRPr lang="ru-RU"/>
        </a:p>
      </dgm:t>
    </dgm:pt>
    <dgm:pt modelId="{5147A6B9-6AF3-4E33-9819-3F109CAC0E79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5.Составление паспорта всех видовых точек</a:t>
          </a:r>
        </a:p>
      </dgm:t>
    </dgm:pt>
    <dgm:pt modelId="{F7146AFC-9656-4A69-AC4A-785F2F5E9C94}" type="parTrans" cxnId="{A94EC192-68D7-4825-A581-6F8931D8241C}">
      <dgm:prSet/>
      <dgm:spPr/>
      <dgm:t>
        <a:bodyPr/>
        <a:lstStyle/>
        <a:p>
          <a:endParaRPr lang="ru-RU"/>
        </a:p>
      </dgm:t>
    </dgm:pt>
    <dgm:pt modelId="{53001649-5FF5-4CB7-917D-0557022B5167}" type="sibTrans" cxnId="{A94EC192-68D7-4825-A581-6F8931D8241C}">
      <dgm:prSet/>
      <dgm:spPr/>
      <dgm:t>
        <a:bodyPr/>
        <a:lstStyle/>
        <a:p>
          <a:endParaRPr lang="ru-RU"/>
        </a:p>
      </dgm:t>
    </dgm:pt>
    <dgm:pt modelId="{CC8D5053-4F3E-4D07-92DC-7B815DC73A96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6.Создание всех видовых точек</a:t>
          </a:r>
          <a:endParaRPr lang="ru-RU" dirty="0">
            <a:latin typeface="Monotype Corsiva" pitchFamily="66" charset="0"/>
          </a:endParaRPr>
        </a:p>
      </dgm:t>
    </dgm:pt>
    <dgm:pt modelId="{1B5F19AB-4EA0-4DBB-BBE8-20A6E3AEEF38}" type="parTrans" cxnId="{5EC335D8-081C-4099-8231-144AE4C30DA0}">
      <dgm:prSet/>
      <dgm:spPr/>
      <dgm:t>
        <a:bodyPr/>
        <a:lstStyle/>
        <a:p>
          <a:endParaRPr lang="ru-RU"/>
        </a:p>
      </dgm:t>
    </dgm:pt>
    <dgm:pt modelId="{5C206932-4F4F-4CEF-BCE2-4AF3CCFC2456}" type="sibTrans" cxnId="{5EC335D8-081C-4099-8231-144AE4C30DA0}">
      <dgm:prSet/>
      <dgm:spPr/>
      <dgm:t>
        <a:bodyPr/>
        <a:lstStyle/>
        <a:p>
          <a:endParaRPr lang="ru-RU"/>
        </a:p>
      </dgm:t>
    </dgm:pt>
    <dgm:pt modelId="{60BD7E6A-9973-4DB1-B508-BC5728260F5E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7. Изготовление выносных знаков, которые обозначают каждую точку</a:t>
          </a:r>
        </a:p>
      </dgm:t>
    </dgm:pt>
    <dgm:pt modelId="{00A8E351-E04E-4A40-9828-47EF2AF4BE7F}" type="parTrans" cxnId="{C8D19214-428A-4E68-80C6-9F72F41820F1}">
      <dgm:prSet/>
      <dgm:spPr/>
      <dgm:t>
        <a:bodyPr/>
        <a:lstStyle/>
        <a:p>
          <a:endParaRPr lang="ru-RU"/>
        </a:p>
      </dgm:t>
    </dgm:pt>
    <dgm:pt modelId="{F3009C9C-8932-4A33-B4AA-11DE91129D64}" type="sibTrans" cxnId="{C8D19214-428A-4E68-80C6-9F72F41820F1}">
      <dgm:prSet/>
      <dgm:spPr/>
      <dgm:t>
        <a:bodyPr/>
        <a:lstStyle/>
        <a:p>
          <a:endParaRPr lang="ru-RU"/>
        </a:p>
      </dgm:t>
    </dgm:pt>
    <dgm:pt modelId="{0B9D003F-4BDA-460B-8C43-4BEEFB5EA4C5}">
      <dgm:prSet/>
      <dgm:spPr/>
      <dgm:t>
        <a:bodyPr/>
        <a:lstStyle/>
        <a:p>
          <a:r>
            <a:rPr lang="ru-RU" dirty="0" smtClean="0">
              <a:latin typeface="Monotype Corsiva" pitchFamily="66" charset="0"/>
            </a:rPr>
            <a:t>8. Составить рекомендации по работе с детьми  на каждой видовой точки</a:t>
          </a:r>
          <a:endParaRPr lang="ru-RU" dirty="0">
            <a:latin typeface="Monotype Corsiva" pitchFamily="66" charset="0"/>
          </a:endParaRPr>
        </a:p>
      </dgm:t>
    </dgm:pt>
    <dgm:pt modelId="{B1100591-AE3E-4C1A-B000-00358DDF7592}" type="parTrans" cxnId="{001B1329-4014-423F-9176-7EEE639C7A50}">
      <dgm:prSet/>
      <dgm:spPr/>
      <dgm:t>
        <a:bodyPr/>
        <a:lstStyle/>
        <a:p>
          <a:endParaRPr lang="ru-RU"/>
        </a:p>
      </dgm:t>
    </dgm:pt>
    <dgm:pt modelId="{585FC46E-E64D-41FF-B4A6-1483543DCD6F}" type="sibTrans" cxnId="{001B1329-4014-423F-9176-7EEE639C7A50}">
      <dgm:prSet/>
      <dgm:spPr/>
      <dgm:t>
        <a:bodyPr/>
        <a:lstStyle/>
        <a:p>
          <a:endParaRPr lang="ru-RU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9448650-D5EC-4DD9-9FF2-10A5DB77ADFC}" type="pres">
      <dgm:prSet presAssocID="{7AFC225B-9153-4F45-BD5E-D7241AFDF300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852D61-4342-4B34-A5E3-517AB31645DE}" type="pres">
      <dgm:prSet presAssocID="{70680C7E-17AA-402A-B2BD-30F516CC1BC9}" presName="sibTrans" presStyleCnt="0"/>
      <dgm:spPr/>
      <dgm:t>
        <a:bodyPr/>
        <a:lstStyle/>
        <a:p>
          <a:endParaRPr lang="ru-RU"/>
        </a:p>
      </dgm:t>
    </dgm:pt>
    <dgm:pt modelId="{10D48F55-416E-41F7-84F3-1D7A99101699}" type="pres">
      <dgm:prSet presAssocID="{B1E37B3B-E355-43F7-B260-81042B417456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FC078-9B63-4CC1-B351-ED9E5D6F0077}" type="pres">
      <dgm:prSet presAssocID="{70FEEB6F-371F-40C1-B780-86FAAAED4E06}" presName="sibTrans" presStyleCnt="0"/>
      <dgm:spPr/>
      <dgm:t>
        <a:bodyPr/>
        <a:lstStyle/>
        <a:p>
          <a:endParaRPr lang="ru-RU"/>
        </a:p>
      </dgm:t>
    </dgm:pt>
    <dgm:pt modelId="{08EA126B-8CB0-4747-85E8-E6C3C74C90A5}" type="pres">
      <dgm:prSet presAssocID="{0F5D8249-0B2E-4B5A-B005-6BB7ADA8030A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78F044-86E5-4E97-AFE8-09C8F61B7923}" type="pres">
      <dgm:prSet presAssocID="{60DB043E-90E8-46C3-BAF2-BDEFC603FEC2}" presName="sibTrans" presStyleCnt="0"/>
      <dgm:spPr/>
      <dgm:t>
        <a:bodyPr/>
        <a:lstStyle/>
        <a:p>
          <a:endParaRPr lang="ru-RU"/>
        </a:p>
      </dgm:t>
    </dgm:pt>
    <dgm:pt modelId="{5C601489-1879-4F80-BF54-CFC327B5BC14}" type="pres">
      <dgm:prSet presAssocID="{1D2905A6-87A0-4FDA-8651-07E732440B4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9D514B-AE4E-49B3-8B0D-A5D260024FC3}" type="pres">
      <dgm:prSet presAssocID="{9FF91D42-436F-4F95-B9EA-1FD459068F45}" presName="sibTrans" presStyleCnt="0"/>
      <dgm:spPr/>
      <dgm:t>
        <a:bodyPr/>
        <a:lstStyle/>
        <a:p>
          <a:endParaRPr lang="ru-RU"/>
        </a:p>
      </dgm:t>
    </dgm:pt>
    <dgm:pt modelId="{888F842D-8266-486E-8290-D9D8E06D1EFF}" type="pres">
      <dgm:prSet presAssocID="{5147A6B9-6AF3-4E33-9819-3F109CAC0E79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D8B77-7885-40E6-9107-1AC7D1D9344F}" type="pres">
      <dgm:prSet presAssocID="{53001649-5FF5-4CB7-917D-0557022B5167}" presName="sibTrans" presStyleCnt="0"/>
      <dgm:spPr/>
      <dgm:t>
        <a:bodyPr/>
        <a:lstStyle/>
        <a:p>
          <a:endParaRPr lang="ru-RU"/>
        </a:p>
      </dgm:t>
    </dgm:pt>
    <dgm:pt modelId="{CD24AB90-0D16-419C-B251-A9AD52CE63CC}" type="pres">
      <dgm:prSet presAssocID="{CC8D5053-4F3E-4D07-92DC-7B815DC73A96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CF2246-95BB-49FB-ADBB-4C97912971DB}" type="pres">
      <dgm:prSet presAssocID="{5C206932-4F4F-4CEF-BCE2-4AF3CCFC2456}" presName="sibTrans" presStyleCnt="0"/>
      <dgm:spPr/>
      <dgm:t>
        <a:bodyPr/>
        <a:lstStyle/>
        <a:p>
          <a:endParaRPr lang="ru-RU"/>
        </a:p>
      </dgm:t>
    </dgm:pt>
    <dgm:pt modelId="{B78F62D6-33FD-4C13-B669-CBAF0496C9CD}" type="pres">
      <dgm:prSet presAssocID="{60BD7E6A-9973-4DB1-B508-BC5728260F5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E81EDD-6F36-4DD8-917E-4E6D3D7513B6}" type="pres">
      <dgm:prSet presAssocID="{F3009C9C-8932-4A33-B4AA-11DE91129D64}" presName="sibTrans" presStyleCnt="0"/>
      <dgm:spPr/>
      <dgm:t>
        <a:bodyPr/>
        <a:lstStyle/>
        <a:p>
          <a:endParaRPr lang="ru-RU"/>
        </a:p>
      </dgm:t>
    </dgm:pt>
    <dgm:pt modelId="{531CEF72-7491-4BE6-B5AA-2700D98B459B}" type="pres">
      <dgm:prSet presAssocID="{0B9D003F-4BDA-460B-8C43-4BEEFB5EA4C5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3343A27-D91B-42C1-8286-3C7BB0066A63}" srcId="{B842BC11-90CF-49FF-8D61-E8A8AAFE1BB6}" destId="{B1E37B3B-E355-43F7-B260-81042B417456}" srcOrd="1" destOrd="0" parTransId="{F00FA61D-0218-4786-BF3C-523FB726CA12}" sibTransId="{70FEEB6F-371F-40C1-B780-86FAAAED4E06}"/>
    <dgm:cxn modelId="{F0BD46BC-D527-47BD-A0C5-F96CA7F1BBEF}" srcId="{B842BC11-90CF-49FF-8D61-E8A8AAFE1BB6}" destId="{1D2905A6-87A0-4FDA-8651-07E732440B41}" srcOrd="3" destOrd="0" parTransId="{EB9BC9B7-70D4-4686-9D9A-DAF13B52C13B}" sibTransId="{9FF91D42-436F-4F95-B9EA-1FD459068F45}"/>
    <dgm:cxn modelId="{A4FC4DA4-F797-4366-99C5-5A325B8C2A6A}" srcId="{B842BC11-90CF-49FF-8D61-E8A8AAFE1BB6}" destId="{7AFC225B-9153-4F45-BD5E-D7241AFDF300}" srcOrd="0" destOrd="0" parTransId="{B3916636-1345-477E-8365-A1FEA715F13D}" sibTransId="{70680C7E-17AA-402A-B2BD-30F516CC1BC9}"/>
    <dgm:cxn modelId="{B1CF95A9-7161-4F57-A569-FF640E179AD7}" srcId="{B842BC11-90CF-49FF-8D61-E8A8AAFE1BB6}" destId="{0F5D8249-0B2E-4B5A-B005-6BB7ADA8030A}" srcOrd="2" destOrd="0" parTransId="{96873F8D-6CF2-4079-8D2C-9F8C8ECFDE86}" sibTransId="{60DB043E-90E8-46C3-BAF2-BDEFC603FEC2}"/>
    <dgm:cxn modelId="{7AAB37B2-F1D0-4A15-8ACF-DD844D5F542E}" type="presOf" srcId="{5147A6B9-6AF3-4E33-9819-3F109CAC0E79}" destId="{888F842D-8266-486E-8290-D9D8E06D1EFF}" srcOrd="0" destOrd="0" presId="urn:microsoft.com/office/officeart/2005/8/layout/default#1"/>
    <dgm:cxn modelId="{001B1329-4014-423F-9176-7EEE639C7A50}" srcId="{B842BC11-90CF-49FF-8D61-E8A8AAFE1BB6}" destId="{0B9D003F-4BDA-460B-8C43-4BEEFB5EA4C5}" srcOrd="7" destOrd="0" parTransId="{B1100591-AE3E-4C1A-B000-00358DDF7592}" sibTransId="{585FC46E-E64D-41FF-B4A6-1483543DCD6F}"/>
    <dgm:cxn modelId="{5EC335D8-081C-4099-8231-144AE4C30DA0}" srcId="{B842BC11-90CF-49FF-8D61-E8A8AAFE1BB6}" destId="{CC8D5053-4F3E-4D07-92DC-7B815DC73A96}" srcOrd="5" destOrd="0" parTransId="{1B5F19AB-4EA0-4DBB-BBE8-20A6E3AEEF38}" sibTransId="{5C206932-4F4F-4CEF-BCE2-4AF3CCFC2456}"/>
    <dgm:cxn modelId="{79104FF8-68EC-474E-A2C3-7EE4745511E2}" type="presOf" srcId="{B1E37B3B-E355-43F7-B260-81042B417456}" destId="{10D48F55-416E-41F7-84F3-1D7A99101699}" srcOrd="0" destOrd="0" presId="urn:microsoft.com/office/officeart/2005/8/layout/default#1"/>
    <dgm:cxn modelId="{A2AA13A8-9BAF-4355-ACDD-8483DB9DC1F7}" type="presOf" srcId="{60BD7E6A-9973-4DB1-B508-BC5728260F5E}" destId="{B78F62D6-33FD-4C13-B669-CBAF0496C9CD}" srcOrd="0" destOrd="0" presId="urn:microsoft.com/office/officeart/2005/8/layout/default#1"/>
    <dgm:cxn modelId="{3DC8ADC7-DF4D-41E0-A5A0-8C5B22C01A45}" type="presOf" srcId="{1D2905A6-87A0-4FDA-8651-07E732440B41}" destId="{5C601489-1879-4F80-BF54-CFC327B5BC14}" srcOrd="0" destOrd="0" presId="urn:microsoft.com/office/officeart/2005/8/layout/default#1"/>
    <dgm:cxn modelId="{0A39731C-E1DB-4D5D-8EA6-284D8B898A2B}" type="presOf" srcId="{CC8D5053-4F3E-4D07-92DC-7B815DC73A96}" destId="{CD24AB90-0D16-419C-B251-A9AD52CE63CC}" srcOrd="0" destOrd="0" presId="urn:microsoft.com/office/officeart/2005/8/layout/default#1"/>
    <dgm:cxn modelId="{1D6AA7D1-6A16-41B1-B092-55B9AA77871D}" type="presOf" srcId="{7AFC225B-9153-4F45-BD5E-D7241AFDF300}" destId="{69448650-D5EC-4DD9-9FF2-10A5DB77ADFC}" srcOrd="0" destOrd="0" presId="urn:microsoft.com/office/officeart/2005/8/layout/default#1"/>
    <dgm:cxn modelId="{F335482B-5CB2-4164-846A-C307EA2F759A}" type="presOf" srcId="{B842BC11-90CF-49FF-8D61-E8A8AAFE1BB6}" destId="{068CCA7D-1404-4068-AB93-6968EFC37502}" srcOrd="0" destOrd="0" presId="urn:microsoft.com/office/officeart/2005/8/layout/default#1"/>
    <dgm:cxn modelId="{A9BC0B16-E326-4F15-A89B-2ECC019F3D60}" type="presOf" srcId="{0F5D8249-0B2E-4B5A-B005-6BB7ADA8030A}" destId="{08EA126B-8CB0-4747-85E8-E6C3C74C90A5}" srcOrd="0" destOrd="0" presId="urn:microsoft.com/office/officeart/2005/8/layout/default#1"/>
    <dgm:cxn modelId="{EFEAB7FE-B8CA-459C-9E4A-E6A92412B060}" type="presOf" srcId="{0B9D003F-4BDA-460B-8C43-4BEEFB5EA4C5}" destId="{531CEF72-7491-4BE6-B5AA-2700D98B459B}" srcOrd="0" destOrd="0" presId="urn:microsoft.com/office/officeart/2005/8/layout/default#1"/>
    <dgm:cxn modelId="{A94EC192-68D7-4825-A581-6F8931D8241C}" srcId="{B842BC11-90CF-49FF-8D61-E8A8AAFE1BB6}" destId="{5147A6B9-6AF3-4E33-9819-3F109CAC0E79}" srcOrd="4" destOrd="0" parTransId="{F7146AFC-9656-4A69-AC4A-785F2F5E9C94}" sibTransId="{53001649-5FF5-4CB7-917D-0557022B5167}"/>
    <dgm:cxn modelId="{C8D19214-428A-4E68-80C6-9F72F41820F1}" srcId="{B842BC11-90CF-49FF-8D61-E8A8AAFE1BB6}" destId="{60BD7E6A-9973-4DB1-B508-BC5728260F5E}" srcOrd="6" destOrd="0" parTransId="{00A8E351-E04E-4A40-9828-47EF2AF4BE7F}" sibTransId="{F3009C9C-8932-4A33-B4AA-11DE91129D64}"/>
    <dgm:cxn modelId="{408B900E-6764-4C2F-9472-3A20220DEB79}" type="presParOf" srcId="{068CCA7D-1404-4068-AB93-6968EFC37502}" destId="{69448650-D5EC-4DD9-9FF2-10A5DB77ADFC}" srcOrd="0" destOrd="0" presId="urn:microsoft.com/office/officeart/2005/8/layout/default#1"/>
    <dgm:cxn modelId="{BCE03577-0F35-4636-A485-A64B8A035454}" type="presParOf" srcId="{068CCA7D-1404-4068-AB93-6968EFC37502}" destId="{86852D61-4342-4B34-A5E3-517AB31645DE}" srcOrd="1" destOrd="0" presId="urn:microsoft.com/office/officeart/2005/8/layout/default#1"/>
    <dgm:cxn modelId="{ACBC594C-4DB9-4A7A-8DD5-B8E2FD726FD7}" type="presParOf" srcId="{068CCA7D-1404-4068-AB93-6968EFC37502}" destId="{10D48F55-416E-41F7-84F3-1D7A99101699}" srcOrd="2" destOrd="0" presId="urn:microsoft.com/office/officeart/2005/8/layout/default#1"/>
    <dgm:cxn modelId="{9EDAEDEA-3342-47C7-B57D-8DC8A9DF15FE}" type="presParOf" srcId="{068CCA7D-1404-4068-AB93-6968EFC37502}" destId="{82CFC078-9B63-4CC1-B351-ED9E5D6F0077}" srcOrd="3" destOrd="0" presId="urn:microsoft.com/office/officeart/2005/8/layout/default#1"/>
    <dgm:cxn modelId="{EECBDE6D-A5E7-4052-B410-7D1D097CC5C1}" type="presParOf" srcId="{068CCA7D-1404-4068-AB93-6968EFC37502}" destId="{08EA126B-8CB0-4747-85E8-E6C3C74C90A5}" srcOrd="4" destOrd="0" presId="urn:microsoft.com/office/officeart/2005/8/layout/default#1"/>
    <dgm:cxn modelId="{BE0AC352-FA20-4005-8777-65A5DABCEE7B}" type="presParOf" srcId="{068CCA7D-1404-4068-AB93-6968EFC37502}" destId="{4278F044-86E5-4E97-AFE8-09C8F61B7923}" srcOrd="5" destOrd="0" presId="urn:microsoft.com/office/officeart/2005/8/layout/default#1"/>
    <dgm:cxn modelId="{15BD9B4A-0472-4D19-BC9C-3A82EBE0E935}" type="presParOf" srcId="{068CCA7D-1404-4068-AB93-6968EFC37502}" destId="{5C601489-1879-4F80-BF54-CFC327B5BC14}" srcOrd="6" destOrd="0" presId="urn:microsoft.com/office/officeart/2005/8/layout/default#1"/>
    <dgm:cxn modelId="{0A9CCC7A-2667-47A2-A674-DAEF77EB237D}" type="presParOf" srcId="{068CCA7D-1404-4068-AB93-6968EFC37502}" destId="{649D514B-AE4E-49B3-8B0D-A5D260024FC3}" srcOrd="7" destOrd="0" presId="urn:microsoft.com/office/officeart/2005/8/layout/default#1"/>
    <dgm:cxn modelId="{07ABBC19-4521-478F-877D-470A08C5E313}" type="presParOf" srcId="{068CCA7D-1404-4068-AB93-6968EFC37502}" destId="{888F842D-8266-486E-8290-D9D8E06D1EFF}" srcOrd="8" destOrd="0" presId="urn:microsoft.com/office/officeart/2005/8/layout/default#1"/>
    <dgm:cxn modelId="{3328459F-6612-4E26-A640-362D81493084}" type="presParOf" srcId="{068CCA7D-1404-4068-AB93-6968EFC37502}" destId="{E00D8B77-7885-40E6-9107-1AC7D1D9344F}" srcOrd="9" destOrd="0" presId="urn:microsoft.com/office/officeart/2005/8/layout/default#1"/>
    <dgm:cxn modelId="{1A1171A0-EB23-4542-B553-785252910AF6}" type="presParOf" srcId="{068CCA7D-1404-4068-AB93-6968EFC37502}" destId="{CD24AB90-0D16-419C-B251-A9AD52CE63CC}" srcOrd="10" destOrd="0" presId="urn:microsoft.com/office/officeart/2005/8/layout/default#1"/>
    <dgm:cxn modelId="{63CDD470-68E9-4E2B-883C-19F2F161E1F5}" type="presParOf" srcId="{068CCA7D-1404-4068-AB93-6968EFC37502}" destId="{31CF2246-95BB-49FB-ADBB-4C97912971DB}" srcOrd="11" destOrd="0" presId="urn:microsoft.com/office/officeart/2005/8/layout/default#1"/>
    <dgm:cxn modelId="{32E7D82C-281F-425D-8FA8-5CF1003AE82C}" type="presParOf" srcId="{068CCA7D-1404-4068-AB93-6968EFC37502}" destId="{B78F62D6-33FD-4C13-B669-CBAF0496C9CD}" srcOrd="12" destOrd="0" presId="urn:microsoft.com/office/officeart/2005/8/layout/default#1"/>
    <dgm:cxn modelId="{A14E7E90-955A-4E50-A5C1-AEB63AE76B9E}" type="presParOf" srcId="{068CCA7D-1404-4068-AB93-6968EFC37502}" destId="{4CE81EDD-6F36-4DD8-917E-4E6D3D7513B6}" srcOrd="13" destOrd="0" presId="urn:microsoft.com/office/officeart/2005/8/layout/default#1"/>
    <dgm:cxn modelId="{9B49210E-5BFB-477B-B054-8BDE0C7344C3}" type="presParOf" srcId="{068CCA7D-1404-4068-AB93-6968EFC37502}" destId="{531CEF72-7491-4BE6-B5AA-2700D98B459B}" srcOrd="14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E719F14-9C90-4ACA-B1EE-6392A1F65476}">
      <dsp:nvSpPr>
        <dsp:cNvPr id="0" name=""/>
        <dsp:cNvSpPr/>
      </dsp:nvSpPr>
      <dsp:spPr>
        <a:xfrm>
          <a:off x="0" y="442510"/>
          <a:ext cx="3143249" cy="18859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*Создать условия для развития познавательных и творческих способностей;</a:t>
          </a:r>
        </a:p>
      </dsp:txBody>
      <dsp:txXfrm>
        <a:off x="0" y="442510"/>
        <a:ext cx="3143249" cy="1885950"/>
      </dsp:txXfrm>
    </dsp:sp>
    <dsp:sp modelId="{34CB2866-686B-4D05-9E53-964DDFA953EC}">
      <dsp:nvSpPr>
        <dsp:cNvPr id="0" name=""/>
        <dsp:cNvSpPr/>
      </dsp:nvSpPr>
      <dsp:spPr>
        <a:xfrm>
          <a:off x="3457575" y="442510"/>
          <a:ext cx="3143249" cy="18859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*Формировать понятия о живой и неживой природе, воспитывая осознанное бережное отношение к ней; </a:t>
          </a:r>
          <a:endParaRPr lang="ru-RU" sz="1400" kern="1200" dirty="0" smtClean="0"/>
        </a:p>
      </dsp:txBody>
      <dsp:txXfrm>
        <a:off x="3457575" y="442510"/>
        <a:ext cx="3143249" cy="1885950"/>
      </dsp:txXfrm>
    </dsp:sp>
    <dsp:sp modelId="{A0B89E8C-2588-46B1-AD4A-453C5021C404}">
      <dsp:nvSpPr>
        <dsp:cNvPr id="0" name=""/>
        <dsp:cNvSpPr/>
      </dsp:nvSpPr>
      <dsp:spPr>
        <a:xfrm>
          <a:off x="6915149" y="468272"/>
          <a:ext cx="3143249" cy="18859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*Систематизировать</a:t>
          </a:r>
          <a:r>
            <a:rPr lang="ru-RU" sz="1400" kern="1200" baseline="0" dirty="0" smtClean="0">
              <a:solidFill>
                <a:srgbClr val="002060"/>
              </a:solidFill>
            </a:rPr>
            <a:t> и расширять знания детей о растениях, животных и явлениях природы;</a:t>
          </a:r>
          <a:endParaRPr lang="ru-RU" sz="1400" kern="1200" dirty="0" smtClean="0">
            <a:solidFill>
              <a:srgbClr val="002060"/>
            </a:solidFill>
          </a:endParaRPr>
        </a:p>
      </dsp:txBody>
      <dsp:txXfrm>
        <a:off x="6915149" y="468272"/>
        <a:ext cx="3143249" cy="1885950"/>
      </dsp:txXfrm>
    </dsp:sp>
    <dsp:sp modelId="{4FFA30CA-F52E-4D18-975C-63BCC6C09DCA}">
      <dsp:nvSpPr>
        <dsp:cNvPr id="0" name=""/>
        <dsp:cNvSpPr/>
      </dsp:nvSpPr>
      <dsp:spPr>
        <a:xfrm>
          <a:off x="0" y="2603029"/>
          <a:ext cx="3143249" cy="18859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*Сформировать нормы правильного поведения в природе детей и родителей воспитанников, способствовать пониманию роли человека в природе; </a:t>
          </a:r>
          <a:endParaRPr lang="ru-RU" sz="1400" kern="1200" dirty="0">
            <a:solidFill>
              <a:srgbClr val="002060"/>
            </a:solidFill>
          </a:endParaRPr>
        </a:p>
      </dsp:txBody>
      <dsp:txXfrm>
        <a:off x="0" y="2603029"/>
        <a:ext cx="3143249" cy="1885950"/>
      </dsp:txXfrm>
    </dsp:sp>
    <dsp:sp modelId="{042DD550-2B27-481B-A696-771B6AAB0BA0}">
      <dsp:nvSpPr>
        <dsp:cNvPr id="0" name=""/>
        <dsp:cNvSpPr/>
      </dsp:nvSpPr>
      <dsp:spPr>
        <a:xfrm>
          <a:off x="3457575" y="2642784"/>
          <a:ext cx="3143249" cy="188595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*Развивать логическое мышления, умение устанавливать причинно- следственные связи и умение делать выводы(доказывать свои суждения);</a:t>
          </a:r>
        </a:p>
      </dsp:txBody>
      <dsp:txXfrm>
        <a:off x="3457575" y="2642784"/>
        <a:ext cx="3143249" cy="1885950"/>
      </dsp:txXfrm>
    </dsp:sp>
    <dsp:sp modelId="{9D7D8109-BBD7-43BD-89F1-CBA5FCB737C9}">
      <dsp:nvSpPr>
        <dsp:cNvPr id="0" name=""/>
        <dsp:cNvSpPr/>
      </dsp:nvSpPr>
      <dsp:spPr>
        <a:xfrm>
          <a:off x="6915149" y="2642784"/>
          <a:ext cx="3143249" cy="18859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2060"/>
              </a:solidFill>
            </a:rPr>
            <a:t>*Развивать способности отображать впечатления в художественно – эстетической деятельности, полученных от общения с природой;</a:t>
          </a:r>
        </a:p>
      </dsp:txBody>
      <dsp:txXfrm>
        <a:off x="6915149" y="2642784"/>
        <a:ext cx="3143249" cy="188595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9448650-D5EC-4DD9-9FF2-10A5DB77ADFC}">
      <dsp:nvSpPr>
        <dsp:cNvPr id="0" name=""/>
        <dsp:cNvSpPr/>
      </dsp:nvSpPr>
      <dsp:spPr>
        <a:xfrm>
          <a:off x="1135543" y="1181"/>
          <a:ext cx="2581715" cy="15490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1.Детально обследовать территорию детского сада и выделить наиболее интересные объекты.</a:t>
          </a:r>
        </a:p>
      </dsp:txBody>
      <dsp:txXfrm>
        <a:off x="1135543" y="1181"/>
        <a:ext cx="2581715" cy="1549029"/>
      </dsp:txXfrm>
    </dsp:sp>
    <dsp:sp modelId="{10D48F55-416E-41F7-84F3-1D7A99101699}">
      <dsp:nvSpPr>
        <dsp:cNvPr id="0" name=""/>
        <dsp:cNvSpPr/>
      </dsp:nvSpPr>
      <dsp:spPr>
        <a:xfrm>
          <a:off x="3975430" y="1181"/>
          <a:ext cx="2581715" cy="15490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2. Составление картосхемы  с нанесением маршрута и всех объектов</a:t>
          </a:r>
        </a:p>
      </dsp:txBody>
      <dsp:txXfrm>
        <a:off x="3975430" y="1181"/>
        <a:ext cx="2581715" cy="1549029"/>
      </dsp:txXfrm>
    </dsp:sp>
    <dsp:sp modelId="{08EA126B-8CB0-4747-85E8-E6C3C74C90A5}">
      <dsp:nvSpPr>
        <dsp:cNvPr id="0" name=""/>
        <dsp:cNvSpPr/>
      </dsp:nvSpPr>
      <dsp:spPr>
        <a:xfrm>
          <a:off x="6815317" y="1181"/>
          <a:ext cx="2581715" cy="15490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3.Общий указатель и схема тропы</a:t>
          </a:r>
        </a:p>
      </dsp:txBody>
      <dsp:txXfrm>
        <a:off x="6815317" y="1181"/>
        <a:ext cx="2581715" cy="1549029"/>
      </dsp:txXfrm>
    </dsp:sp>
    <dsp:sp modelId="{5C601489-1879-4F80-BF54-CFC327B5BC14}">
      <dsp:nvSpPr>
        <dsp:cNvPr id="0" name=""/>
        <dsp:cNvSpPr/>
      </dsp:nvSpPr>
      <dsp:spPr>
        <a:xfrm>
          <a:off x="1135543" y="1808381"/>
          <a:ext cx="2581715" cy="154902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4.Выбрать вместе с детьми хозяина тропы (любой сказочный персонаж)</a:t>
          </a:r>
        </a:p>
      </dsp:txBody>
      <dsp:txXfrm>
        <a:off x="1135543" y="1808381"/>
        <a:ext cx="2581715" cy="1549029"/>
      </dsp:txXfrm>
    </dsp:sp>
    <dsp:sp modelId="{888F842D-8266-486E-8290-D9D8E06D1EFF}">
      <dsp:nvSpPr>
        <dsp:cNvPr id="0" name=""/>
        <dsp:cNvSpPr/>
      </dsp:nvSpPr>
      <dsp:spPr>
        <a:xfrm>
          <a:off x="3975430" y="1808381"/>
          <a:ext cx="2581715" cy="1549029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5.Составление паспорта всех видовых точек</a:t>
          </a:r>
        </a:p>
      </dsp:txBody>
      <dsp:txXfrm>
        <a:off x="3975430" y="1808381"/>
        <a:ext cx="2581715" cy="1549029"/>
      </dsp:txXfrm>
    </dsp:sp>
    <dsp:sp modelId="{CD24AB90-0D16-419C-B251-A9AD52CE63CC}">
      <dsp:nvSpPr>
        <dsp:cNvPr id="0" name=""/>
        <dsp:cNvSpPr/>
      </dsp:nvSpPr>
      <dsp:spPr>
        <a:xfrm>
          <a:off x="6815317" y="1808381"/>
          <a:ext cx="2581715" cy="154902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6.Создание всех видовых точек</a:t>
          </a:r>
          <a:endParaRPr lang="ru-RU" sz="2000" kern="1200" dirty="0">
            <a:latin typeface="Monotype Corsiva" pitchFamily="66" charset="0"/>
          </a:endParaRPr>
        </a:p>
      </dsp:txBody>
      <dsp:txXfrm>
        <a:off x="6815317" y="1808381"/>
        <a:ext cx="2581715" cy="1549029"/>
      </dsp:txXfrm>
    </dsp:sp>
    <dsp:sp modelId="{B78F62D6-33FD-4C13-B669-CBAF0496C9CD}">
      <dsp:nvSpPr>
        <dsp:cNvPr id="0" name=""/>
        <dsp:cNvSpPr/>
      </dsp:nvSpPr>
      <dsp:spPr>
        <a:xfrm>
          <a:off x="2555486" y="3615582"/>
          <a:ext cx="2581715" cy="154902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7. Изготовление выносных знаков, которые обозначают каждую точку</a:t>
          </a:r>
        </a:p>
      </dsp:txBody>
      <dsp:txXfrm>
        <a:off x="2555486" y="3615582"/>
        <a:ext cx="2581715" cy="1549029"/>
      </dsp:txXfrm>
    </dsp:sp>
    <dsp:sp modelId="{531CEF72-7491-4BE6-B5AA-2700D98B459B}">
      <dsp:nvSpPr>
        <dsp:cNvPr id="0" name=""/>
        <dsp:cNvSpPr/>
      </dsp:nvSpPr>
      <dsp:spPr>
        <a:xfrm>
          <a:off x="5395373" y="3615582"/>
          <a:ext cx="2581715" cy="154902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Monotype Corsiva" pitchFamily="66" charset="0"/>
            </a:rPr>
            <a:t>8. Составить рекомендации по работе с детьми  на каждой видовой точки</a:t>
          </a:r>
          <a:endParaRPr lang="ru-RU" sz="2000" kern="1200" dirty="0">
            <a:latin typeface="Monotype Corsiva" pitchFamily="66" charset="0"/>
          </a:endParaRPr>
        </a:p>
      </dsp:txBody>
      <dsp:txXfrm>
        <a:off x="5395373" y="3615582"/>
        <a:ext cx="2581715" cy="1549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0.50304</cdr:x>
      <cdr:y>0.30333</cdr:y>
    </cdr:from>
    <cdr:to>
      <cdr:x>0.6079</cdr:x>
      <cdr:y>0.53333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386470" y="1205948"/>
          <a:ext cx="914400" cy="91440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tx2"/>
              </a:solidFill>
            </a:rPr>
            <a:t>60%</a:t>
          </a:r>
          <a:endParaRPr lang="ru-RU" sz="20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0.19301</cdr:x>
      <cdr:y>0.26</cdr:y>
    </cdr:from>
    <cdr:to>
      <cdr:x>0.29787</cdr:x>
      <cdr:y>0.47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683027" y="1033670"/>
          <a:ext cx="914400" cy="8348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tx2"/>
              </a:solidFill>
            </a:rPr>
            <a:t>30%</a:t>
          </a:r>
          <a:endParaRPr lang="ru-RU" sz="2000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0.33891</cdr:x>
      <cdr:y>0.04333</cdr:y>
    </cdr:from>
    <cdr:to>
      <cdr:x>0.42705</cdr:x>
      <cdr:y>0.20333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955236" y="172279"/>
          <a:ext cx="768626" cy="6361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2000" dirty="0" smtClean="0">
              <a:solidFill>
                <a:schemeClr val="tx2"/>
              </a:solidFill>
            </a:rPr>
            <a:t>10%</a:t>
          </a:r>
          <a:endParaRPr lang="ru-RU" sz="2000" dirty="0">
            <a:solidFill>
              <a:schemeClr val="tx2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ru-RU" smtClean="0"/>
              <a:pPr/>
              <a:t>29.11.2022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ru-RU" smtClean="0"/>
              <a:pPr/>
              <a:t>29.11.2022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8120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97" name="Рисунок 33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11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4361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125" name="Рисунок 33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6465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048893"/>
            <a:ext cx="2286000" cy="2514599"/>
          </a:xfrm>
        </p:spPr>
        <p:txBody>
          <a:bodyPr anchor="ctr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787425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39762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65957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47936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05803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963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22925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97275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857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12816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4787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е картинки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574431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285120" y="724619"/>
            <a:ext cx="5318979" cy="379562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36" name="Рисунок 33"/>
          <p:cNvSpPr>
            <a:spLocks noGrp="1" noChangeAspect="1"/>
          </p:cNvSpPr>
          <p:nvPr>
            <p:ph type="pic" sz="quarter" idx="17"/>
          </p:nvPr>
        </p:nvSpPr>
        <p:spPr>
          <a:xfrm>
            <a:off x="833620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7" name="Рисунок 33"/>
          <p:cNvSpPr>
            <a:spLocks noGrp="1" noChangeAspect="1"/>
          </p:cNvSpPr>
          <p:nvPr>
            <p:ph type="pic" sz="quarter" idx="18"/>
          </p:nvPr>
        </p:nvSpPr>
        <p:spPr>
          <a:xfrm>
            <a:off x="6544309" y="1020195"/>
            <a:ext cx="4800601" cy="32004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648200"/>
            <a:ext cx="4368980" cy="1295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6827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35" name="Группа 34"/>
          <p:cNvGrpSpPr>
            <a:grpSpLocks noChangeAspect="1"/>
          </p:cNvGrpSpPr>
          <p:nvPr/>
        </p:nvGrpSpPr>
        <p:grpSpPr>
          <a:xfrm rot="5400000">
            <a:off x="4030971" y="647727"/>
            <a:ext cx="4116828" cy="338328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3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263071" y="1127733"/>
            <a:ext cx="4114800" cy="3381614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65" name="Группа 64"/>
          <p:cNvGrpSpPr>
            <a:grpSpLocks noChangeAspect="1"/>
          </p:cNvGrpSpPr>
          <p:nvPr/>
        </p:nvGrpSpPr>
        <p:grpSpPr>
          <a:xfrm rot="5400000">
            <a:off x="7803905" y="1127738"/>
            <a:ext cx="4114800" cy="3381613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66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7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0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78" name="Рисунок 33"/>
          <p:cNvSpPr>
            <a:spLocks noGrp="1"/>
          </p:cNvSpPr>
          <p:nvPr>
            <p:ph type="pic" sz="quarter" idx="18"/>
          </p:nvPr>
        </p:nvSpPr>
        <p:spPr>
          <a:xfrm>
            <a:off x="4599885" y="53340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79" name="Рисунок 33"/>
          <p:cNvSpPr>
            <a:spLocks noGrp="1"/>
          </p:cNvSpPr>
          <p:nvPr>
            <p:ph type="pic" sz="quarter" idx="19"/>
          </p:nvPr>
        </p:nvSpPr>
        <p:spPr>
          <a:xfrm>
            <a:off x="834571" y="1013590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0" name="Рисунок 33"/>
          <p:cNvSpPr>
            <a:spLocks noGrp="1"/>
          </p:cNvSpPr>
          <p:nvPr>
            <p:ph type="pic" sz="quarter" idx="20"/>
          </p:nvPr>
        </p:nvSpPr>
        <p:spPr>
          <a:xfrm>
            <a:off x="8375405" y="1013591"/>
            <a:ext cx="2971800" cy="36576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948871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582378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489705" y="5018002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681935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Relationship Id="rId9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8783" y="296215"/>
            <a:ext cx="11593584" cy="2923503"/>
          </a:xfrm>
        </p:spPr>
        <p:txBody>
          <a:bodyPr>
            <a:normAutofit fontScale="90000"/>
          </a:bodyPr>
          <a:lstStyle/>
          <a:p>
            <a:pPr algn="ctr">
              <a:spcBef>
                <a:spcPts val="1"/>
              </a:spcBef>
            </a:pP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/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>«</a:t>
            </a: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>Прикоснись к природе сердцем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/>
              </a:rPr>
              <a:t>»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Экологический проект</a:t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74682" y="5844737"/>
            <a:ext cx="6480200" cy="749103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Куратор: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старший воспитатель Тодорова Анна Юрьевна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Выполнила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воспитатель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Кравченко Татьяна Николаевна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«МАДОУ </a:t>
            </a:r>
            <a:r>
              <a:rPr lang="ru-RU" sz="2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Детский сад 16» г. Печора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Картинки по запросу экологическая эмблема рисунки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22347">
            <a:off x="-277024" y="2312556"/>
            <a:ext cx="3968377" cy="3275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76967509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9066" y="220134"/>
            <a:ext cx="7814733" cy="6604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Центр: «Юный эколог»</a:t>
            </a:r>
            <a:endParaRPr lang="ru-RU" dirty="0"/>
          </a:p>
        </p:txBody>
      </p:sp>
      <p:pic>
        <p:nvPicPr>
          <p:cNvPr id="5" name="Содержимое 4" descr="IMG_20180319_1622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6716" r="-397"/>
          <a:stretch>
            <a:fillRect/>
          </a:stretch>
        </p:blipFill>
        <p:spPr>
          <a:xfrm>
            <a:off x="4092304" y="2064327"/>
            <a:ext cx="3976238" cy="27709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57346" name="Picture 2" descr="C:\Users\Yeti\Desktop\курсовая\IMG_20180319_162249.jpg"/>
          <p:cNvPicPr>
            <a:picLocks noChangeAspect="1" noChangeArrowheads="1"/>
          </p:cNvPicPr>
          <p:nvPr/>
        </p:nvPicPr>
        <p:blipFill>
          <a:blip r:embed="rId3" cstate="print"/>
          <a:srcRect l="2879" t="10303"/>
          <a:stretch>
            <a:fillRect/>
          </a:stretch>
        </p:blipFill>
        <p:spPr bwMode="auto">
          <a:xfrm>
            <a:off x="216885" y="906138"/>
            <a:ext cx="3287488" cy="22771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7347" name="Picture 3" descr="C:\Users\Yeti\Desktop\курсовая\IMG_20180319_162301.jpg"/>
          <p:cNvPicPr>
            <a:picLocks noChangeAspect="1" noChangeArrowheads="1"/>
          </p:cNvPicPr>
          <p:nvPr/>
        </p:nvPicPr>
        <p:blipFill>
          <a:blip r:embed="rId4" cstate="print"/>
          <a:srcRect r="606" b="4040"/>
          <a:stretch>
            <a:fillRect/>
          </a:stretch>
        </p:blipFill>
        <p:spPr bwMode="auto">
          <a:xfrm>
            <a:off x="332509" y="4142508"/>
            <a:ext cx="3291021" cy="2382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7348" name="Picture 4" descr="C:\Users\Yeti\Desktop\курсовая\IMG_20180319_162316.jpg"/>
          <p:cNvPicPr>
            <a:picLocks noChangeAspect="1" noChangeArrowheads="1"/>
          </p:cNvPicPr>
          <p:nvPr/>
        </p:nvPicPr>
        <p:blipFill>
          <a:blip r:embed="rId5" cstate="print"/>
          <a:srcRect t="20606" r="-152"/>
          <a:stretch>
            <a:fillRect/>
          </a:stretch>
        </p:blipFill>
        <p:spPr bwMode="auto">
          <a:xfrm>
            <a:off x="8458698" y="806678"/>
            <a:ext cx="3513429" cy="2088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7349" name="Picture 5" descr="C:\Users\Yeti\Desktop\курсовая\IMG_20180319_162325.jpg"/>
          <p:cNvPicPr>
            <a:picLocks noChangeAspect="1" noChangeArrowheads="1"/>
          </p:cNvPicPr>
          <p:nvPr/>
        </p:nvPicPr>
        <p:blipFill>
          <a:blip r:embed="rId6" cstate="print"/>
          <a:srcRect l="19545" t="7071"/>
          <a:stretch>
            <a:fillRect/>
          </a:stretch>
        </p:blipFill>
        <p:spPr bwMode="auto">
          <a:xfrm>
            <a:off x="8575964" y="3896389"/>
            <a:ext cx="3269673" cy="2688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8691" y="254000"/>
            <a:ext cx="9698181" cy="846667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Центр «Лаборатория Познавай –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IMG_20180319_1619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319" r="1628" b="8843"/>
          <a:stretch>
            <a:fillRect/>
          </a:stretch>
        </p:blipFill>
        <p:spPr>
          <a:xfrm>
            <a:off x="4148958" y="2272147"/>
            <a:ext cx="3942097" cy="24296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28673" name="Picture 1" descr="C:\Users\Yeti\Desktop\курсовая\IMG_20180319_162021.jpg"/>
          <p:cNvPicPr>
            <a:picLocks noChangeAspect="1" noChangeArrowheads="1"/>
          </p:cNvPicPr>
          <p:nvPr/>
        </p:nvPicPr>
        <p:blipFill>
          <a:blip r:embed="rId3" cstate="print"/>
          <a:srcRect l="6061" t="58227" r="46716"/>
          <a:stretch>
            <a:fillRect/>
          </a:stretch>
        </p:blipFill>
        <p:spPr bwMode="auto">
          <a:xfrm>
            <a:off x="193964" y="1330037"/>
            <a:ext cx="3671454" cy="24357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74" name="Picture 2" descr="C:\Users\Yeti\Desktop\курсовая\IMG_20180319_162027.jpg"/>
          <p:cNvPicPr>
            <a:picLocks noChangeAspect="1" noChangeArrowheads="1"/>
          </p:cNvPicPr>
          <p:nvPr/>
        </p:nvPicPr>
        <p:blipFill>
          <a:blip r:embed="rId4" cstate="print"/>
          <a:srcRect l="11061" t="60974" r="47696"/>
          <a:stretch>
            <a:fillRect/>
          </a:stretch>
        </p:blipFill>
        <p:spPr bwMode="auto">
          <a:xfrm>
            <a:off x="8409709" y="4189435"/>
            <a:ext cx="3325091" cy="23597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75" name="Picture 3" descr="C:\Users\Yeti\Desktop\курсовая\IMG_20180319_161956.jpg"/>
          <p:cNvPicPr>
            <a:picLocks noChangeAspect="1" noChangeArrowheads="1"/>
          </p:cNvPicPr>
          <p:nvPr/>
        </p:nvPicPr>
        <p:blipFill>
          <a:blip r:embed="rId5" cstate="print"/>
          <a:srcRect l="4697" t="22222" r="-606" b="5252"/>
          <a:stretch>
            <a:fillRect/>
          </a:stretch>
        </p:blipFill>
        <p:spPr bwMode="auto">
          <a:xfrm>
            <a:off x="180110" y="4239491"/>
            <a:ext cx="3737600" cy="2119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8676" name="Picture 4" descr="C:\Users\Yeti\Desktop\курсовая\IMG_20180319_161945.jpg"/>
          <p:cNvPicPr>
            <a:picLocks noChangeAspect="1" noChangeArrowheads="1"/>
          </p:cNvPicPr>
          <p:nvPr/>
        </p:nvPicPr>
        <p:blipFill>
          <a:blip r:embed="rId6" cstate="print"/>
          <a:srcRect l="38182" t="30909" r="758" b="6061"/>
          <a:stretch>
            <a:fillRect/>
          </a:stretch>
        </p:blipFill>
        <p:spPr bwMode="auto">
          <a:xfrm>
            <a:off x="8354290" y="1191491"/>
            <a:ext cx="3382240" cy="26185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745" y="474133"/>
            <a:ext cx="10058402" cy="82973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Дидактическое пособие </a:t>
            </a:r>
            <a:r>
              <a:rPr lang="ru-RU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Лэпбук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Содержимое 4" descr="IMG_20170908_210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565" t="14488" r="4065" b="3573"/>
          <a:stretch>
            <a:fillRect/>
          </a:stretch>
        </p:blipFill>
        <p:spPr>
          <a:xfrm>
            <a:off x="331305" y="1510747"/>
            <a:ext cx="2226365" cy="2849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12</a:t>
            </a:fld>
            <a:endParaRPr lang="ru-RU" dirty="0"/>
          </a:p>
        </p:txBody>
      </p:sp>
      <p:pic>
        <p:nvPicPr>
          <p:cNvPr id="52227" name="Picture 3" descr="C:\Users\Yeti\Desktop\курсовая\IMG_20170908_210630.jpg"/>
          <p:cNvPicPr>
            <a:picLocks noChangeAspect="1" noChangeArrowheads="1"/>
          </p:cNvPicPr>
          <p:nvPr/>
        </p:nvPicPr>
        <p:blipFill>
          <a:blip r:embed="rId3" cstate="print"/>
          <a:srcRect t="22489" b="13242"/>
          <a:stretch>
            <a:fillRect/>
          </a:stretch>
        </p:blipFill>
        <p:spPr bwMode="auto">
          <a:xfrm>
            <a:off x="238539" y="4644887"/>
            <a:ext cx="3216677" cy="19348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8" name="Picture 4" descr="C:\Users\Yeti\Desktop\курсовая\IMG_20180225_162138.jpg"/>
          <p:cNvPicPr>
            <a:picLocks noChangeAspect="1" noChangeArrowheads="1"/>
          </p:cNvPicPr>
          <p:nvPr/>
        </p:nvPicPr>
        <p:blipFill>
          <a:blip r:embed="rId4" cstate="print"/>
          <a:srcRect t="9952" r="4138"/>
          <a:stretch>
            <a:fillRect/>
          </a:stretch>
        </p:blipFill>
        <p:spPr bwMode="auto">
          <a:xfrm>
            <a:off x="9116669" y="1497498"/>
            <a:ext cx="2264282" cy="2835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9" name="Picture 5" descr="C:\Users\Yeti\Desktop\курсовая\IMG_20180315_102819.jpg"/>
          <p:cNvPicPr>
            <a:picLocks noChangeAspect="1" noChangeArrowheads="1"/>
          </p:cNvPicPr>
          <p:nvPr/>
        </p:nvPicPr>
        <p:blipFill>
          <a:blip r:embed="rId5" cstate="print"/>
          <a:srcRect l="4911" t="5024" r="5426" b="2609"/>
          <a:stretch>
            <a:fillRect/>
          </a:stretch>
        </p:blipFill>
        <p:spPr bwMode="auto">
          <a:xfrm>
            <a:off x="4823791" y="1537254"/>
            <a:ext cx="2035733" cy="2796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30" name="Picture 6" descr="C:\Users\Yeti\Desktop\курсовая\IMG_20180315_103154.jpg"/>
          <p:cNvPicPr>
            <a:picLocks noChangeAspect="1" noChangeArrowheads="1"/>
          </p:cNvPicPr>
          <p:nvPr/>
        </p:nvPicPr>
        <p:blipFill>
          <a:blip r:embed="rId6" cstate="print"/>
          <a:srcRect t="3636" r="1819" b="6667"/>
          <a:stretch>
            <a:fillRect/>
          </a:stretch>
        </p:blipFill>
        <p:spPr bwMode="auto">
          <a:xfrm>
            <a:off x="4545497" y="4691270"/>
            <a:ext cx="2862469" cy="19613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31" name="Picture 7" descr="C:\Users\Yeti\Desktop\курсовая\IMG_20180225_161726.jpg"/>
          <p:cNvPicPr>
            <a:picLocks noChangeAspect="1" noChangeArrowheads="1"/>
          </p:cNvPicPr>
          <p:nvPr/>
        </p:nvPicPr>
        <p:blipFill>
          <a:blip r:embed="rId7" cstate="print"/>
          <a:srcRect t="7343" r="-290" b="5121"/>
          <a:stretch>
            <a:fillRect/>
          </a:stretch>
        </p:blipFill>
        <p:spPr bwMode="auto">
          <a:xfrm>
            <a:off x="8967362" y="4774939"/>
            <a:ext cx="2787315" cy="182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13</a:t>
            </a:fld>
            <a:endParaRPr lang="ru-RU" dirty="0"/>
          </a:p>
        </p:txBody>
      </p:sp>
      <p:pic>
        <p:nvPicPr>
          <p:cNvPr id="51202" name="Picture 2" descr="C:\Users\Yeti\Desktop\группа 11\Старшая группа\IMG_20171020_170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70887">
            <a:off x="506412" y="1066062"/>
            <a:ext cx="3498575" cy="26239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03" name="Picture 3" descr="C:\Users\Yeti\Desktop\группа 11\Старшая группа\IMG_20171020_171033.jpg"/>
          <p:cNvPicPr>
            <a:picLocks noChangeAspect="1" noChangeArrowheads="1"/>
          </p:cNvPicPr>
          <p:nvPr/>
        </p:nvPicPr>
        <p:blipFill>
          <a:blip r:embed="rId3" cstate="print"/>
          <a:srcRect l="3188" t="5797" r="35362" b="33913"/>
          <a:stretch>
            <a:fillRect/>
          </a:stretch>
        </p:blipFill>
        <p:spPr bwMode="auto">
          <a:xfrm>
            <a:off x="318053" y="4028661"/>
            <a:ext cx="3331733" cy="24516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04" name="Picture 4" descr="C:\Users\Yeti\Desktop\группа 11\Старшая группа\IMG_20171020_172009.jpg"/>
          <p:cNvPicPr>
            <a:picLocks noChangeAspect="1" noChangeArrowheads="1"/>
          </p:cNvPicPr>
          <p:nvPr/>
        </p:nvPicPr>
        <p:blipFill>
          <a:blip r:embed="rId4" cstate="print"/>
          <a:srcRect l="30569" t="29516" r="149"/>
          <a:stretch>
            <a:fillRect/>
          </a:stretch>
        </p:blipFill>
        <p:spPr bwMode="auto">
          <a:xfrm rot="21209368">
            <a:off x="8340005" y="749439"/>
            <a:ext cx="3533530" cy="26961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05" name="Picture 5" descr="C:\Users\Yeti\Desktop\группа 11\Старшая группа\IMG_20171024_162208.jpg"/>
          <p:cNvPicPr>
            <a:picLocks noChangeAspect="1" noChangeArrowheads="1"/>
          </p:cNvPicPr>
          <p:nvPr/>
        </p:nvPicPr>
        <p:blipFill>
          <a:blip r:embed="rId5" cstate="print"/>
          <a:srcRect l="19275"/>
          <a:stretch>
            <a:fillRect/>
          </a:stretch>
        </p:blipFill>
        <p:spPr bwMode="auto">
          <a:xfrm rot="253179">
            <a:off x="8892207" y="3935824"/>
            <a:ext cx="2835965" cy="263485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1206" name="Picture 6" descr="C:\Users\Yeti\Desktop\группа 11\Старшая группа\IMG_20171024_16575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6114" y="2703743"/>
            <a:ext cx="3785706" cy="2839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1" y="177799"/>
            <a:ext cx="8923866" cy="128693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Продуктивная деятельность в ходе реализации проекта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52226" name="Picture 2" descr="C:\Users\Yeti\Desktop\группа 11\Старшая группа\IMG_20171024_162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1955" t="6189"/>
          <a:stretch>
            <a:fillRect/>
          </a:stretch>
        </p:blipFill>
        <p:spPr bwMode="auto">
          <a:xfrm>
            <a:off x="1497845" y="420756"/>
            <a:ext cx="3306321" cy="26421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9" name="Picture 5" descr="C:\Users\Yeti\Desktop\IMG_20180209_175402.jpg"/>
          <p:cNvPicPr>
            <a:picLocks noChangeAspect="1" noChangeArrowheads="1"/>
          </p:cNvPicPr>
          <p:nvPr/>
        </p:nvPicPr>
        <p:blipFill>
          <a:blip r:embed="rId3" cstate="print"/>
          <a:srcRect t="14106" r="1159"/>
          <a:stretch>
            <a:fillRect/>
          </a:stretch>
        </p:blipFill>
        <p:spPr bwMode="auto">
          <a:xfrm>
            <a:off x="6499775" y="622148"/>
            <a:ext cx="3741209" cy="24383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30" name="Picture 6" descr="C:\Users\Yeti\Desktop\IMG_20180209_180749.jpg"/>
          <p:cNvPicPr>
            <a:picLocks noChangeAspect="1" noChangeArrowheads="1"/>
          </p:cNvPicPr>
          <p:nvPr/>
        </p:nvPicPr>
        <p:blipFill>
          <a:blip r:embed="rId4" cstate="print"/>
          <a:srcRect t="17778" r="435"/>
          <a:stretch>
            <a:fillRect/>
          </a:stretch>
        </p:blipFill>
        <p:spPr bwMode="auto">
          <a:xfrm rot="21071620">
            <a:off x="1400740" y="3350837"/>
            <a:ext cx="3741627" cy="30013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31" name="Picture 7" descr="C:\Users\Yeti\Desktop\IMG_20180215_1757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04348">
            <a:off x="7167219" y="3527655"/>
            <a:ext cx="3851967" cy="28889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20180319_1628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354" r="1077" b="5487"/>
          <a:stretch>
            <a:fillRect/>
          </a:stretch>
        </p:blipFill>
        <p:spPr>
          <a:xfrm rot="1332608">
            <a:off x="7201629" y="866942"/>
            <a:ext cx="4166338" cy="27215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24577" name="Picture 1" descr="C:\Users\Yeti\Desktop\курсовая\IMG_20180319_162903.jpg"/>
          <p:cNvPicPr>
            <a:picLocks noChangeAspect="1" noChangeArrowheads="1"/>
          </p:cNvPicPr>
          <p:nvPr/>
        </p:nvPicPr>
        <p:blipFill>
          <a:blip r:embed="rId3" cstate="print"/>
          <a:srcRect t="16566" r="4204" b="14747"/>
          <a:stretch>
            <a:fillRect/>
          </a:stretch>
        </p:blipFill>
        <p:spPr bwMode="auto">
          <a:xfrm>
            <a:off x="1699490" y="3990108"/>
            <a:ext cx="4302516" cy="23137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78" name="Picture 2" descr="C:\Users\Yeti\Desktop\курсовая\IMG_20180319_162924.jpg"/>
          <p:cNvPicPr>
            <a:picLocks noChangeAspect="1" noChangeArrowheads="1"/>
          </p:cNvPicPr>
          <p:nvPr/>
        </p:nvPicPr>
        <p:blipFill>
          <a:blip r:embed="rId4" cstate="print"/>
          <a:srcRect l="15303" t="22020" r="10758"/>
          <a:stretch>
            <a:fillRect/>
          </a:stretch>
        </p:blipFill>
        <p:spPr bwMode="auto">
          <a:xfrm rot="20628900">
            <a:off x="1166860" y="727176"/>
            <a:ext cx="3814618" cy="3017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79" name="Picture 3" descr="C:\Users\Yeti\Desktop\курсовая\IMG_20180319_162946.jpg"/>
          <p:cNvPicPr>
            <a:picLocks noChangeAspect="1" noChangeArrowheads="1"/>
          </p:cNvPicPr>
          <p:nvPr/>
        </p:nvPicPr>
        <p:blipFill>
          <a:blip r:embed="rId5" cstate="print"/>
          <a:srcRect l="12559" r="2862" b="12525"/>
          <a:stretch>
            <a:fillRect/>
          </a:stretch>
        </p:blipFill>
        <p:spPr bwMode="auto">
          <a:xfrm rot="5400000">
            <a:off x="7658315" y="3439087"/>
            <a:ext cx="2541878" cy="35052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16</a:t>
            </a:fld>
            <a:endParaRPr lang="ru-RU" dirty="0"/>
          </a:p>
        </p:txBody>
      </p:sp>
      <p:pic>
        <p:nvPicPr>
          <p:cNvPr id="53250" name="Picture 2" descr="C:\Users\Yeti\Desktop\курсовая\IMG_20171103_1602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9769" y="606890"/>
            <a:ext cx="3655874" cy="27419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251" name="Picture 3" descr="C:\Users\Yeti\Desktop\курсовая\IMG_20171103_160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686" y="3782590"/>
            <a:ext cx="3640131" cy="2730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252" name="Picture 4" descr="C:\Users\Yeti\Desktop\курсовая\IMG_20180221_164814.jpg"/>
          <p:cNvPicPr>
            <a:picLocks noChangeAspect="1" noChangeArrowheads="1"/>
          </p:cNvPicPr>
          <p:nvPr/>
        </p:nvPicPr>
        <p:blipFill>
          <a:blip r:embed="rId4" cstate="print"/>
          <a:srcRect l="5362" t="9662" r="-580"/>
          <a:stretch>
            <a:fillRect/>
          </a:stretch>
        </p:blipFill>
        <p:spPr bwMode="auto">
          <a:xfrm>
            <a:off x="7774809" y="352024"/>
            <a:ext cx="4015409" cy="2857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3253" name="Picture 5" descr="C:\Users\Yeti\Desktop\курсовая\IMG_20180221_170340.jpg"/>
          <p:cNvPicPr>
            <a:picLocks noChangeAspect="1" noChangeArrowheads="1"/>
          </p:cNvPicPr>
          <p:nvPr/>
        </p:nvPicPr>
        <p:blipFill>
          <a:blip r:embed="rId5" cstate="print"/>
          <a:srcRect l="1739" t="3865" r="2464"/>
          <a:stretch>
            <a:fillRect/>
          </a:stretch>
        </p:blipFill>
        <p:spPr bwMode="auto">
          <a:xfrm>
            <a:off x="7772400" y="3513019"/>
            <a:ext cx="4069958" cy="30632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4577" name="Picture 1" descr="C:\Users\Yeti\Desktop\курсовая\IMG_20180321_134918.jpg"/>
          <p:cNvPicPr>
            <a:picLocks noChangeAspect="1" noChangeArrowheads="1"/>
          </p:cNvPicPr>
          <p:nvPr/>
        </p:nvPicPr>
        <p:blipFill>
          <a:blip r:embed="rId6" cstate="print"/>
          <a:srcRect t="17576"/>
          <a:stretch>
            <a:fillRect/>
          </a:stretch>
        </p:blipFill>
        <p:spPr bwMode="auto">
          <a:xfrm>
            <a:off x="3754585" y="2355273"/>
            <a:ext cx="4280647" cy="2646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b5ti0flN9P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703" t="9949" r="27075"/>
          <a:stretch>
            <a:fillRect/>
          </a:stretch>
        </p:blipFill>
        <p:spPr>
          <a:xfrm>
            <a:off x="315643" y="289742"/>
            <a:ext cx="2176053" cy="2491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22530" name="Picture 2" descr="C:\Users\Yeti\Desktop\курсовая\IMG_20180316_090020.jpg"/>
          <p:cNvPicPr>
            <a:picLocks noChangeAspect="1" noChangeArrowheads="1"/>
          </p:cNvPicPr>
          <p:nvPr/>
        </p:nvPicPr>
        <p:blipFill>
          <a:blip r:embed="rId3" cstate="print"/>
          <a:srcRect l="4545" t="25252" r="-152" b="6263"/>
          <a:stretch>
            <a:fillRect/>
          </a:stretch>
        </p:blipFill>
        <p:spPr bwMode="auto">
          <a:xfrm>
            <a:off x="4738256" y="1745673"/>
            <a:ext cx="3816660" cy="205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1" name="Picture 3" descr="C:\Users\Yeti\Desktop\курсовая\IMG_20180316_092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2110" y="4197926"/>
            <a:ext cx="2978727" cy="2234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2" name="Picture 4" descr="C:\Users\Yeti\Desktop\курсовая\IMG_20180316_0922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1486" y="3546764"/>
            <a:ext cx="2265218" cy="3020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2533" name="Picture 5" descr="C:\Users\Yeti\Desktop\курсовая\IMG_20180316_092715.jpg"/>
          <p:cNvPicPr>
            <a:picLocks noChangeAspect="1" noChangeArrowheads="1"/>
          </p:cNvPicPr>
          <p:nvPr/>
        </p:nvPicPr>
        <p:blipFill>
          <a:blip r:embed="rId6" cstate="print"/>
          <a:srcRect l="15606" r="4697" b="2828"/>
          <a:stretch>
            <a:fillRect/>
          </a:stretch>
        </p:blipFill>
        <p:spPr bwMode="auto">
          <a:xfrm>
            <a:off x="1759531" y="2105892"/>
            <a:ext cx="2438397" cy="22297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1" descr="C:\Users\Yeti\Desktop\курсовая\IMG_20180320_112549.jpg"/>
          <p:cNvPicPr>
            <a:picLocks noChangeAspect="1" noChangeArrowheads="1"/>
          </p:cNvPicPr>
          <p:nvPr/>
        </p:nvPicPr>
        <p:blipFill>
          <a:blip r:embed="rId7" cstate="print"/>
          <a:srcRect t="3636" r="438" b="7273"/>
          <a:stretch>
            <a:fillRect/>
          </a:stretch>
        </p:blipFill>
        <p:spPr bwMode="auto">
          <a:xfrm>
            <a:off x="9315450" y="290945"/>
            <a:ext cx="2345669" cy="2798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2" descr="C:\Users\Yeti\Desktop\курсовая\IMG_20180320_112556.jpg"/>
          <p:cNvPicPr>
            <a:picLocks noChangeAspect="1" noChangeArrowheads="1"/>
          </p:cNvPicPr>
          <p:nvPr/>
        </p:nvPicPr>
        <p:blipFill>
          <a:blip r:embed="rId8" cstate="print"/>
          <a:srcRect l="7879" t="13131" r="6666"/>
          <a:stretch>
            <a:fillRect/>
          </a:stretch>
        </p:blipFill>
        <p:spPr bwMode="auto">
          <a:xfrm>
            <a:off x="263237" y="4433457"/>
            <a:ext cx="2780316" cy="21197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7547" y="1647568"/>
            <a:ext cx="10058402" cy="16722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 экологической тропы МАДОУ «Детский сад №16»</a:t>
            </a:r>
            <a: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3200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200" b="0" i="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46944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2458" y="0"/>
            <a:ext cx="10560675" cy="953037"/>
          </a:xfrm>
        </p:spPr>
        <p:txBody>
          <a:bodyPr>
            <a:noAutofit/>
          </a:bodyPr>
          <a:lstStyle/>
          <a:p>
            <a:pPr>
              <a:spcBef>
                <a:spcPts val="1"/>
              </a:spcBef>
            </a:pPr>
            <a:r>
              <a:rPr lang="ru-RU" b="1" dirty="0" smtClean="0">
                <a:solidFill>
                  <a:srgbClr val="FF0000"/>
                </a:solidFill>
                <a:latin typeface="+mn-lt"/>
              </a:rPr>
              <a:t>Этапы создания и оформления тропинки</a:t>
            </a:r>
            <a:endParaRPr lang="ru-RU" b="1" i="0" dirty="0">
              <a:solidFill>
                <a:srgbClr val="FF0000"/>
              </a:solidFill>
              <a:latin typeface="+mn-lt"/>
              <a:ea typeface="+mj-ea"/>
              <a:cs typeface="+mj-cs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4956036"/>
              </p:ext>
            </p:extLst>
          </p:nvPr>
        </p:nvGraphicFramePr>
        <p:xfrm>
          <a:off x="772733" y="1260764"/>
          <a:ext cx="10532576" cy="5165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46944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7408" y="1132764"/>
            <a:ext cx="6823881" cy="4503761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«Я сорвал цветок, и он завял.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поймал жука,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он умер у меня на ладони.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тогда я понял: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Прикоснуться к природе</a:t>
            </a:r>
            <a:b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Можно только сердцем»</a:t>
            </a:r>
          </a:p>
          <a:p>
            <a:pPr algn="ctr"/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endParaRPr lang="ru-RU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</a:t>
            </a:r>
            <a:r>
              <a:rPr lang="ru-RU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Гвездослав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Павлов</a:t>
            </a:r>
          </a:p>
          <a:p>
            <a:pPr algn="ctr"/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Картинки по запросу экологическая эмблема рисунки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22347">
            <a:off x="-228529" y="1499834"/>
            <a:ext cx="4486346" cy="388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057482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20</a:t>
            </a:fld>
            <a:endParaRPr lang="ru-RU" dirty="0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1323832" y="0"/>
          <a:ext cx="9526137" cy="6858000"/>
        </p:xfrm>
        <a:graphic>
          <a:graphicData uri="http://schemas.openxmlformats.org/presentationml/2006/ole">
            <p:oleObj spid="_x0000_s57346" name="Документ" r:id="rId3" imgW="9626386" imgH="7441035" progId="Word.Document.12">
              <p:embed/>
            </p:oleObj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9442" y="651934"/>
            <a:ext cx="4584879" cy="6206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1. Коми уголок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Знакомить детей с Коми республикой, с символикой и её культурой. Прививать любовь к родному краю.</a:t>
            </a:r>
            <a:br>
              <a:rPr lang="ru-RU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1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(Из камней выложена карта республики Коми и раскрашена в цвет коми флага и отмечены большие города республики)</a:t>
            </a: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21</a:t>
            </a:fld>
            <a:endParaRPr lang="ru-RU" dirty="0"/>
          </a:p>
        </p:txBody>
      </p:sp>
      <p:pic>
        <p:nvPicPr>
          <p:cNvPr id="4" name="Рисунок 3" descr="IMG_20170816_154343.jpg"/>
          <p:cNvPicPr>
            <a:picLocks noChangeAspect="1"/>
          </p:cNvPicPr>
          <p:nvPr/>
        </p:nvPicPr>
        <p:blipFill>
          <a:blip r:embed="rId2" cstate="print"/>
          <a:srcRect l="10939" t="29107" r="20047"/>
          <a:stretch>
            <a:fillRect/>
          </a:stretch>
        </p:blipFill>
        <p:spPr>
          <a:xfrm>
            <a:off x="734097" y="927279"/>
            <a:ext cx="3610860" cy="278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20170816_154359.jpg"/>
          <p:cNvPicPr>
            <a:picLocks noChangeAspect="1"/>
          </p:cNvPicPr>
          <p:nvPr/>
        </p:nvPicPr>
        <p:blipFill>
          <a:blip r:embed="rId3" cstate="print"/>
          <a:srcRect l="15112" t="31549" r="8268" b="20188"/>
          <a:stretch>
            <a:fillRect/>
          </a:stretch>
        </p:blipFill>
        <p:spPr>
          <a:xfrm>
            <a:off x="3513577" y="2768957"/>
            <a:ext cx="3312226" cy="2781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1134" y="0"/>
            <a:ext cx="5054600" cy="6858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2.Птичья столовая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Знакомить с разновидностью птиц, учить различать зимующих и перелётных птиц их значение в природе.</a:t>
            </a:r>
            <a:b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Воспитывать доброе отношение к птицам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b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22</a:t>
            </a:fld>
            <a:endParaRPr lang="ru-RU" dirty="0"/>
          </a:p>
        </p:txBody>
      </p:sp>
      <p:pic>
        <p:nvPicPr>
          <p:cNvPr id="23553" name="Picture 1" descr="C:\Users\Yeti\Desktop\курсовая\IMG_20170817_115928.jpg"/>
          <p:cNvPicPr>
            <a:picLocks noChangeAspect="1" noChangeArrowheads="1"/>
          </p:cNvPicPr>
          <p:nvPr/>
        </p:nvPicPr>
        <p:blipFill>
          <a:blip r:embed="rId2" cstate="print"/>
          <a:srcRect r="6265" b="30704"/>
          <a:stretch>
            <a:fillRect/>
          </a:stretch>
        </p:blipFill>
        <p:spPr bwMode="auto">
          <a:xfrm>
            <a:off x="884081" y="978793"/>
            <a:ext cx="2889429" cy="28481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554" name="Picture 2" descr="C:\Users\Yeti\Desktop\курсовая\IMG_20170817_114408.jpg"/>
          <p:cNvPicPr>
            <a:picLocks noChangeAspect="1" noChangeArrowheads="1"/>
          </p:cNvPicPr>
          <p:nvPr/>
        </p:nvPicPr>
        <p:blipFill>
          <a:blip r:embed="rId3" cstate="print"/>
          <a:srcRect l="21362" t="3756" r="1455" b="7793"/>
          <a:stretch>
            <a:fillRect/>
          </a:stretch>
        </p:blipFill>
        <p:spPr bwMode="auto">
          <a:xfrm>
            <a:off x="3335627" y="2613870"/>
            <a:ext cx="3447025" cy="29626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23</a:t>
            </a:fld>
            <a:endParaRPr lang="ru-RU" dirty="0"/>
          </a:p>
        </p:txBody>
      </p:sp>
      <p:pic>
        <p:nvPicPr>
          <p:cNvPr id="7" name="Рисунок 6" descr="0bbkcUvaCxM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56" b="555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837709" y="5237017"/>
            <a:ext cx="5791200" cy="1094509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Забота о пернатых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v5I2aUaOM8A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t="5556" b="555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9442" y="231818"/>
            <a:ext cx="4584879" cy="619548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3. Берёзовая роща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+mn-lt"/>
              </a:rPr>
            </a:br>
            <a:r>
              <a:rPr lang="ru-RU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Создать условия для наблюдений за берёзами разного возраста; Воспитывать бережное отношение к деревьям и кустарникам 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22530" name="Picture 2" descr="C:\Users\Yeti\Desktop\курсовая\IMG_20170817_1158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5762" y="1062505"/>
            <a:ext cx="5898526" cy="44238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15954" y="206063"/>
            <a:ext cx="5276045" cy="186743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Праздник «Берёзки»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21505" name="Picture 1" descr="C:\Users\Yeti\Desktop\курсовая\iFgxiOIDZm4.jpg"/>
          <p:cNvPicPr>
            <a:picLocks noChangeAspect="1" noChangeArrowheads="1"/>
          </p:cNvPicPr>
          <p:nvPr/>
        </p:nvPicPr>
        <p:blipFill>
          <a:blip r:embed="rId2" cstate="print"/>
          <a:srcRect t="11831" r="6666" b="10047"/>
          <a:stretch>
            <a:fillRect/>
          </a:stretch>
        </p:blipFill>
        <p:spPr bwMode="auto">
          <a:xfrm>
            <a:off x="802783" y="965917"/>
            <a:ext cx="3385039" cy="2125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506" name="Picture 2" descr="C:\Users\Yeti\Desktop\курсовая\hzABy_q_Lb0.jpg"/>
          <p:cNvPicPr>
            <a:picLocks noChangeAspect="1" noChangeArrowheads="1"/>
          </p:cNvPicPr>
          <p:nvPr/>
        </p:nvPicPr>
        <p:blipFill>
          <a:blip r:embed="rId3" cstate="print"/>
          <a:srcRect l="7981" t="9578" r="751"/>
          <a:stretch>
            <a:fillRect/>
          </a:stretch>
        </p:blipFill>
        <p:spPr bwMode="auto">
          <a:xfrm>
            <a:off x="3013656" y="2975019"/>
            <a:ext cx="3580327" cy="2660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495504" y="708338"/>
            <a:ext cx="4353059" cy="59886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Дети познакомились с многообразием видов берёз. Узнали что делают из коры берёзы, из её листьев и самой берёзы.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же узнали  о её лечебных свойствах.</a:t>
            </a:r>
          </a:p>
          <a:p>
            <a:pPr algn="ctr"/>
            <a:r>
              <a:rPr lang="ru-RU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Немного поиграли, а в заключении  украсили берёзки.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9442" y="231819"/>
            <a:ext cx="4584879" cy="462351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Собираем листья для гербария и поделок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+mn-lt"/>
              </a:rPr>
            </a:br>
            <a: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sz="3600" b="0" i="0" dirty="0">
              <a:solidFill>
                <a:schemeClr val="tx1"/>
              </a:solidFill>
              <a:latin typeface="Segoe Print"/>
              <a:ea typeface="+mj-ea"/>
              <a:cs typeface="+mj-cs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26</a:t>
            </a:fld>
            <a:endParaRPr lang="ru-RU" dirty="0"/>
          </a:p>
        </p:txBody>
      </p:sp>
      <p:pic>
        <p:nvPicPr>
          <p:cNvPr id="4" name="Рисунок 3" descr="IMG_20170721_1025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7430" y="1197736"/>
            <a:ext cx="5563673" cy="41727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971531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4.Во саду ли в огороде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 descr="IMG_20170721_114227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56" b="5556"/>
          <a:stretch>
            <a:fillRect/>
          </a:stretch>
        </p:blipFill>
        <p:spPr>
          <a:xfrm>
            <a:off x="6418905" y="991673"/>
            <a:ext cx="5042081" cy="33613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fmeyL9RXBA0.jpg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t="5556" b="5556"/>
          <a:stretch>
            <a:fillRect/>
          </a:stretch>
        </p:blipFill>
        <p:spPr>
          <a:xfrm>
            <a:off x="877888" y="981075"/>
            <a:ext cx="4800600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940" y="4691270"/>
            <a:ext cx="11655008" cy="169665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Расширять и обогащать знания детей о культурных огородных растениях, выращиваемых в открытом грунте р. Коми; обучать навыкам ухода за ними.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IMG_20170816_154258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l="26882" t="910" r="19531"/>
          <a:stretch>
            <a:fillRect/>
          </a:stretch>
        </p:blipFill>
        <p:spPr>
          <a:xfrm>
            <a:off x="4662153" y="426694"/>
            <a:ext cx="2819380" cy="3802942"/>
          </a:xfrm>
        </p:spPr>
      </p:pic>
      <p:pic>
        <p:nvPicPr>
          <p:cNvPr id="9" name="Рисунок 8" descr="IMG_20170719_112300.jpg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/>
          <a:srcRect l="10058" t="1128" r="5897" b="1880"/>
          <a:stretch>
            <a:fillRect/>
          </a:stretch>
        </p:blipFill>
        <p:spPr>
          <a:xfrm>
            <a:off x="705395" y="1018903"/>
            <a:ext cx="3161211" cy="36053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IMG_20170816_154535.jpg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/>
          <a:srcRect l="19531" r="19531"/>
          <a:stretch>
            <a:fillRect/>
          </a:stretch>
        </p:blipFill>
        <p:spPr/>
      </p:pic>
      <p:sp>
        <p:nvSpPr>
          <p:cNvPr id="7" name="Текст 6"/>
          <p:cNvSpPr>
            <a:spLocks noGrp="1"/>
          </p:cNvSpPr>
          <p:nvPr>
            <p:ph type="body" sz="half" idx="22"/>
          </p:nvPr>
        </p:nvSpPr>
        <p:spPr>
          <a:xfrm>
            <a:off x="1410789" y="5018002"/>
            <a:ext cx="9822116" cy="1408924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Способствует развитию наблюдательности и любознательности у детей, что помогает лучше познакомиться с растительным миром</a:t>
            </a:r>
          </a:p>
          <a:p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4230316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Метеостанция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939" y="4518991"/>
            <a:ext cx="11973061" cy="2146852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 использовании простых приборов для определения погоды  у детей развивается наблюдательность, умение делать выводы, обобщать – всё это необходимо для общего развития ребёнка.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29</a:t>
            </a:fld>
            <a:endParaRPr lang="ru-RU" dirty="0"/>
          </a:p>
        </p:txBody>
      </p:sp>
      <p:pic>
        <p:nvPicPr>
          <p:cNvPr id="14" name="Рисунок 13" descr="deoqutlul2A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25000" b="25000"/>
          <a:stretch>
            <a:fillRect/>
          </a:stretch>
        </p:blipFill>
        <p:spPr>
          <a:xfrm>
            <a:off x="949530" y="968680"/>
            <a:ext cx="480060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5" name="Picture 1" descr="C:\Users\Yeti\Desktop\курсовая\IMG_20170817_114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2774" y="914399"/>
            <a:ext cx="4447505" cy="3335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69844" y="493982"/>
            <a:ext cx="1117158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Актуальность</a:t>
            </a:r>
          </a:p>
          <a:p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endParaRPr lang="ru-RU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endParaRPr lang="ru-RU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14401" y="2146853"/>
            <a:ext cx="1032344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Экологическое образование детей дошкольного возраста имеет важное значение, так как в этот период ребёнок проходит самый интенсивный духовный и интеллектуальный путь развития. 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40395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6. Зелёная аптека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404730" y="4863547"/>
            <a:ext cx="10533986" cy="180229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Расширять и закреплять знания детей о лекарственных растениях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30</a:t>
            </a:fld>
            <a:endParaRPr lang="ru-RU" dirty="0"/>
          </a:p>
        </p:txBody>
      </p:sp>
      <p:pic>
        <p:nvPicPr>
          <p:cNvPr id="9" name="Рисунок 8" descr="IMG_20170627_103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49738" y="933980"/>
            <a:ext cx="4700789" cy="334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IMG_20170630_161132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/>
          <a:srcRect t="5556" b="5556"/>
          <a:stretch>
            <a:fillRect/>
          </a:stretch>
        </p:blipFill>
        <p:spPr>
          <a:xfrm>
            <a:off x="840741" y="996040"/>
            <a:ext cx="480060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20170627_102542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t="3846" b="384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20170719_105348.jpg"/>
          <p:cNvPicPr>
            <a:picLocks noGrp="1" noChangeAspect="1"/>
          </p:cNvPicPr>
          <p:nvPr>
            <p:ph type="pic" sz="quarter" idx="20"/>
          </p:nvPr>
        </p:nvPicPr>
        <p:blipFill>
          <a:blip r:embed="rId3" cstate="print"/>
          <a:srcRect l="19531" r="19531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31</a:t>
            </a:fld>
            <a:endParaRPr lang="ru-RU" dirty="0"/>
          </a:p>
        </p:txBody>
      </p:sp>
      <p:pic>
        <p:nvPicPr>
          <p:cNvPr id="14" name="Рисунок 13" descr="IMG_20170627_105259.jpg"/>
          <p:cNvPicPr>
            <a:picLocks noGrp="1" noChangeAspect="1"/>
          </p:cNvPicPr>
          <p:nvPr>
            <p:ph type="pic" sz="quarter" idx="19"/>
          </p:nvPr>
        </p:nvPicPr>
        <p:blipFill>
          <a:blip r:embed="rId4" cstate="print"/>
          <a:srcRect t="3846" b="3846"/>
          <a:stretch>
            <a:fillRect/>
          </a:stretch>
        </p:blipFill>
        <p:spPr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24230316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20170816_154148.jpg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/>
          <a:srcRect l="1291" r="1291"/>
          <a:stretch>
            <a:fillRect/>
          </a:stretch>
        </p:blipFill>
        <p:spPr>
          <a:xfrm>
            <a:off x="901522" y="1416676"/>
            <a:ext cx="3727124" cy="36060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32</a:t>
            </a:fld>
            <a:endParaRPr lang="ru-RU" dirty="0"/>
          </a:p>
        </p:txBody>
      </p:sp>
      <p:pic>
        <p:nvPicPr>
          <p:cNvPr id="14" name="Рисунок 13" descr="IMG_20170724_131004.jpg"/>
          <p:cNvPicPr>
            <a:picLocks noGrp="1" noChangeAspect="1"/>
          </p:cNvPicPr>
          <p:nvPr>
            <p:ph type="pic" sz="quarter" idx="19"/>
          </p:nvPr>
        </p:nvPicPr>
        <p:blipFill>
          <a:blip r:embed="rId3" cstate="print"/>
          <a:srcRect t="21129" b="21129"/>
          <a:stretch>
            <a:fillRect/>
          </a:stretch>
        </p:blipFill>
        <p:spPr/>
      </p:pic>
      <p:pic>
        <p:nvPicPr>
          <p:cNvPr id="13313" name="Picture 1" descr="C:\Users\Yeti\Desktop\курсовая\IMG_20170817_114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4936" y="618186"/>
            <a:ext cx="2983606" cy="2237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Текст 4"/>
          <p:cNvSpPr>
            <a:spLocks noGrp="1"/>
          </p:cNvSpPr>
          <p:nvPr>
            <p:ph type="body" sz="half" idx="21"/>
          </p:nvPr>
        </p:nvSpPr>
        <p:spPr>
          <a:xfrm>
            <a:off x="7950200" y="843209"/>
            <a:ext cx="4106333" cy="405899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7.Тропа  здоровья</a:t>
            </a:r>
          </a:p>
          <a:p>
            <a:pPr algn="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физкультурно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оздоровительной работы в летний период.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0419028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33</a:t>
            </a:fld>
            <a:endParaRPr lang="ru-RU" dirty="0"/>
          </a:p>
        </p:txBody>
      </p:sp>
      <p:pic>
        <p:nvPicPr>
          <p:cNvPr id="51202" name="Picture 2" descr="C:\Users\Yeti\Desktop\курсовая\IMG_20170817_114832.jpg"/>
          <p:cNvPicPr>
            <a:picLocks noChangeAspect="1" noChangeArrowheads="1"/>
          </p:cNvPicPr>
          <p:nvPr/>
        </p:nvPicPr>
        <p:blipFill>
          <a:blip r:embed="rId2" cstate="print"/>
          <a:srcRect r="8779"/>
          <a:stretch>
            <a:fillRect/>
          </a:stretch>
        </p:blipFill>
        <p:spPr bwMode="auto">
          <a:xfrm>
            <a:off x="721217" y="1068946"/>
            <a:ext cx="4108360" cy="4391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3" name="Picture 3" descr="C:\Users\Yeti\Desktop\курсовая\IMG_20170816_1541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4935" y="528034"/>
            <a:ext cx="3159617" cy="2369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04" name="Picture 4" descr="C:\Users\Yeti\Desktop\курсовая\IMG_20170724_130939.jpg"/>
          <p:cNvPicPr>
            <a:picLocks noChangeAspect="1" noChangeArrowheads="1"/>
          </p:cNvPicPr>
          <p:nvPr/>
        </p:nvPicPr>
        <p:blipFill>
          <a:blip r:embed="rId4" cstate="print"/>
          <a:srcRect l="11356" t="6197" r="4512" b="13052"/>
          <a:stretch>
            <a:fillRect/>
          </a:stretch>
        </p:blipFill>
        <p:spPr bwMode="auto">
          <a:xfrm>
            <a:off x="5847008" y="3361385"/>
            <a:ext cx="2395471" cy="30990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8. </a:t>
            </a:r>
            <a:r>
              <a:rPr lang="ru-RU" sz="3600" b="1" dirty="0" smtClean="0">
                <a:solidFill>
                  <a:srgbClr val="FF0000"/>
                </a:solidFill>
              </a:rPr>
              <a:t>Поляна сказок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34</a:t>
            </a:fld>
            <a:endParaRPr lang="ru-RU" dirty="0"/>
          </a:p>
        </p:txBody>
      </p:sp>
      <p:pic>
        <p:nvPicPr>
          <p:cNvPr id="7" name="Рисунок 6" descr="IMG_20170816_154334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5543" b="5543"/>
          <a:stretch>
            <a:fillRect/>
          </a:stretch>
        </p:blipFill>
        <p:spPr>
          <a:xfrm>
            <a:off x="820368" y="980438"/>
            <a:ext cx="480060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Текст 11"/>
          <p:cNvSpPr>
            <a:spLocks noGrp="1"/>
          </p:cNvSpPr>
          <p:nvPr>
            <p:ph type="body" sz="half" idx="19"/>
          </p:nvPr>
        </p:nvSpPr>
        <p:spPr>
          <a:xfrm>
            <a:off x="1855304" y="4850296"/>
            <a:ext cx="9037983" cy="109330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Знакомить детей с разнообразием сказок о природе</a:t>
            </a:r>
            <a:endParaRPr lang="ru-RU" sz="3200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 descr="IMG_20170721_111448_2C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5180" y="840228"/>
            <a:ext cx="4567708" cy="342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940" y="4984124"/>
            <a:ext cx="11346288" cy="14037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Сказочные герои из природного и бросового материала сделаны руками воспитателей, родителей и детей</a:t>
            </a:r>
            <a:r>
              <a:rPr lang="ru-RU" sz="3200" dirty="0" smtClean="0">
                <a:solidFill>
                  <a:srgbClr val="002060"/>
                </a:solidFill>
              </a:rPr>
              <a:t>.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35</a:t>
            </a:fld>
            <a:endParaRPr lang="ru-RU" dirty="0"/>
          </a:p>
        </p:txBody>
      </p:sp>
      <p:pic>
        <p:nvPicPr>
          <p:cNvPr id="8" name="Рисунок 7" descr="IMG_20170721_111448_2C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5552" y="914400"/>
            <a:ext cx="4567708" cy="3425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uzznaIsIAnQ.jpg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/>
          <a:srcRect l="7871" r="7871"/>
          <a:stretch>
            <a:fillRect/>
          </a:stretch>
        </p:blipFill>
        <p:spPr>
          <a:xfrm>
            <a:off x="780611" y="980439"/>
            <a:ext cx="4800601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939006" y="0"/>
            <a:ext cx="8770514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940" y="4984124"/>
            <a:ext cx="11346288" cy="140379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Чтение сказки «Дед </a:t>
            </a:r>
            <a:r>
              <a:rPr lang="ru-RU" sz="32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Мазай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зайцы», пересказ сказки «Колобок» на новый лад</a:t>
            </a:r>
            <a:endParaRPr lang="ru-RU" sz="3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36</a:t>
            </a:fld>
            <a:endParaRPr lang="ru-RU" dirty="0"/>
          </a:p>
        </p:txBody>
      </p:sp>
      <p:pic>
        <p:nvPicPr>
          <p:cNvPr id="7" name="Рисунок 6" descr="IMG_20170721_111402.jpg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l="15407" t="11184" b="15617"/>
          <a:stretch>
            <a:fillRect/>
          </a:stretch>
        </p:blipFill>
        <p:spPr>
          <a:xfrm>
            <a:off x="856984" y="983673"/>
            <a:ext cx="4824655" cy="3131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IMG_20170721_111153.jpg"/>
          <p:cNvPicPr>
            <a:picLocks noChangeAspect="1"/>
          </p:cNvPicPr>
          <p:nvPr/>
        </p:nvPicPr>
        <p:blipFill>
          <a:blip r:embed="rId3" cstate="print"/>
          <a:srcRect l="18581" t="7626" b="12751"/>
          <a:stretch>
            <a:fillRect/>
          </a:stretch>
        </p:blipFill>
        <p:spPr>
          <a:xfrm>
            <a:off x="6691746" y="1017031"/>
            <a:ext cx="4488093" cy="3208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161633769"/>
      </p:ext>
    </p:extLst>
  </p:cSld>
  <p:clrMapOvr>
    <a:masterClrMapping/>
  </p:clrMapOvr>
  <p:transition spd="slow">
    <p:pull dir="r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37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85103" y="1334530"/>
            <a:ext cx="87156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III </a:t>
            </a:r>
            <a:r>
              <a:rPr lang="ru-RU" sz="40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этап Заключительный </a:t>
            </a:r>
          </a:p>
          <a:p>
            <a:pPr algn="ctr"/>
            <a:endParaRPr lang="ru-RU" sz="3600" dirty="0" smtClean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ru-RU" sz="3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Arial" pitchFamily="34" charset="0"/>
              </a:rPr>
              <a:t>Цель : Совершенствование навыков экологической культуры и экологически воспитанного поколения.</a:t>
            </a:r>
          </a:p>
        </p:txBody>
      </p:sp>
    </p:spTree>
    <p:extLst>
      <p:ext uri="{BB962C8B-B14F-4D97-AF65-F5344CB8AC3E}">
        <p14:creationId xmlns:p14="http://schemas.microsoft.com/office/powerpoint/2010/main" xmlns="" val="400572882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Промежуточная диагностика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38</a:t>
            </a:fld>
            <a:endParaRPr lang="ru-RU" dirty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2146851" y="1709530"/>
          <a:ext cx="8719931" cy="3975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060" y="304800"/>
            <a:ext cx="7704553" cy="834887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Наши достижения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39</a:t>
            </a:fld>
            <a:endParaRPr lang="ru-RU" dirty="0"/>
          </a:p>
        </p:txBody>
      </p:sp>
      <p:pic>
        <p:nvPicPr>
          <p:cNvPr id="5" name="Picture 3" descr="C:\Users\Yeti\Desktop\дипломы и сертифекаты\3656_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870" y="721866"/>
            <a:ext cx="2086495" cy="2951018"/>
          </a:xfrm>
          <a:prstGeom prst="rect">
            <a:avLst/>
          </a:prstGeom>
          <a:noFill/>
        </p:spPr>
      </p:pic>
      <p:pic>
        <p:nvPicPr>
          <p:cNvPr id="6" name="Содержимое 3" descr="3651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68422" y="1800605"/>
            <a:ext cx="2005571" cy="2836912"/>
          </a:xfrm>
          <a:prstGeom prst="rect">
            <a:avLst/>
          </a:prstGeom>
        </p:spPr>
      </p:pic>
      <p:pic>
        <p:nvPicPr>
          <p:cNvPr id="7" name="Picture 8" descr="C:\Users\Yeti\Desktop\дипломы и сертифекаты\Кравченко Т.Н. благодарность\Безымянный благодарность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1226" y="3269973"/>
            <a:ext cx="1862542" cy="2727750"/>
          </a:xfrm>
          <a:prstGeom prst="rect">
            <a:avLst/>
          </a:prstGeom>
          <a:noFill/>
        </p:spPr>
      </p:pic>
      <p:pic>
        <p:nvPicPr>
          <p:cNvPr id="8" name="Picture 5" descr="C:\Users\Yeti\Desktop\дипломы и сертифекаты\Ekologia_Kravchenko_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888425" y="1103987"/>
            <a:ext cx="2851982" cy="2016224"/>
          </a:xfrm>
          <a:prstGeom prst="rect">
            <a:avLst/>
          </a:prstGeom>
          <a:noFill/>
        </p:spPr>
      </p:pic>
      <p:pic>
        <p:nvPicPr>
          <p:cNvPr id="9" name="Picture 6" descr="C:\Users\Yeti\Desktop\дипломы и сертифекаты\Ekologia_Kravchenko_2_Stepe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9479" y="2195601"/>
            <a:ext cx="2664296" cy="1883539"/>
          </a:xfrm>
          <a:prstGeom prst="rect">
            <a:avLst/>
          </a:prstGeom>
          <a:noFill/>
        </p:spPr>
      </p:pic>
      <p:pic>
        <p:nvPicPr>
          <p:cNvPr id="10" name="Picture 7" descr="C:\Users\Yeti\Desktop\дипломы и сертифекаты\Diplom-Letnee-vdokhnovenie-Kravchenko-III-Stepe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81597" y="3330488"/>
            <a:ext cx="2666980" cy="2060848"/>
          </a:xfrm>
          <a:prstGeom prst="rect">
            <a:avLst/>
          </a:prstGeom>
          <a:noFill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900006" y="3997984"/>
          <a:ext cx="1877942" cy="2654002"/>
        </p:xfrm>
        <a:graphic>
          <a:graphicData uri="http://schemas.openxmlformats.org/presentationml/2006/ole">
            <p:oleObj spid="_x0000_s1026" name="PDF" r:id="rId9" imgW="0" imgH="0" progId="">
              <p:embed/>
            </p:oleObj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590259" y="699142"/>
            <a:ext cx="11159449" cy="5320281"/>
          </a:xfrm>
        </p:spPr>
        <p:txBody>
          <a:bodyPr>
            <a:normAutofit/>
          </a:bodyPr>
          <a:lstStyle/>
          <a:p>
            <a:pPr algn="ctr">
              <a:buClr>
                <a:srgbClr val="9A5315"/>
              </a:buClr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9A5315"/>
              </a:buClr>
              <a:buNone/>
            </a:pPr>
            <a:r>
              <a:rPr lang="ru-RU" dirty="0" smtClean="0">
                <a:latin typeface="+mj-lt"/>
                <a:cs typeface="Arial" pitchFamily="34" charset="0"/>
              </a:rPr>
              <a:t>   </a:t>
            </a: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Цель проекта:</a:t>
            </a:r>
          </a:p>
          <a:p>
            <a:pPr algn="ctr">
              <a:buClr>
                <a:srgbClr val="9A5315"/>
              </a:buClr>
              <a:buNone/>
            </a:pPr>
            <a:r>
              <a:rPr lang="ru-RU" sz="3200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     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Формирование навыков экологической культуры и экологически воспитанного поколения, ответственного за сохранение природы, посредством грамотного взаимодействия с родителями</a:t>
            </a:r>
          </a:p>
          <a:p>
            <a:pPr algn="ctr">
              <a:buClr>
                <a:srgbClr val="9A5315"/>
              </a:buClr>
              <a:buNone/>
            </a:pPr>
            <a:endPara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9A5315"/>
              </a:buClr>
              <a:buNone/>
            </a:pPr>
            <a:endParaRPr lang="ru-RU" sz="3200" b="0" i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107410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17408" y="736978"/>
            <a:ext cx="7219667" cy="543180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Всё хорошее в людях - из детства!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истоки добра пробудить?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Прикоснуться к природе всем сердцем: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Удивиться, узнать, полюбить!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хотим, чтоб земля расцветала,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росли, как цветы, малыши,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Чтоб для них экология стала </a:t>
            </a:r>
            <a:b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наукой, а частью души! </a:t>
            </a:r>
          </a:p>
          <a:p>
            <a:pPr algn="r"/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 И.П. Поляков</a:t>
            </a:r>
          </a:p>
          <a:p>
            <a:pPr algn="ctr"/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 descr="Картинки по запросу экологическая эмблема рисунки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322347">
            <a:off x="-228529" y="1499834"/>
            <a:ext cx="4486346" cy="388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0574826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336473" y="2092034"/>
            <a:ext cx="702425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</a:rPr>
              <a:t>Спасибо</a:t>
            </a:r>
            <a:r>
              <a:rPr lang="ru-RU" sz="7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</a:rPr>
              <a:t> </a:t>
            </a:r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</a:rPr>
              <a:t>за внимание !</a:t>
            </a:r>
            <a:endParaRPr lang="ru-RU" sz="7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21994" y="304800"/>
            <a:ext cx="4546243" cy="802784"/>
          </a:xfrm>
        </p:spPr>
        <p:txBody>
          <a:bodyPr>
            <a:normAutofit/>
          </a:bodyPr>
          <a:lstStyle/>
          <a:p>
            <a:pPr>
              <a:spcBef>
                <a:spcPts val="1"/>
              </a:spcBef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Задачи проекта</a:t>
            </a:r>
            <a:endParaRPr lang="ru-RU" sz="4000" b="1" i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4956036"/>
              </p:ext>
            </p:extLst>
          </p:nvPr>
        </p:nvGraphicFramePr>
        <p:xfrm>
          <a:off x="1052334" y="1287886"/>
          <a:ext cx="10058400" cy="49712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4694414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590259" y="699142"/>
            <a:ext cx="11159449" cy="5320281"/>
          </a:xfrm>
        </p:spPr>
        <p:txBody>
          <a:bodyPr>
            <a:normAutofit/>
          </a:bodyPr>
          <a:lstStyle/>
          <a:p>
            <a:pPr algn="ctr">
              <a:buClr>
                <a:srgbClr val="9A5315"/>
              </a:buClr>
              <a:buNone/>
            </a:pPr>
            <a:endPara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9A5315"/>
              </a:buClr>
              <a:buNone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Гипотеза</a:t>
            </a:r>
            <a:endParaRPr lang="ru-RU" sz="32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Clr>
                <a:srgbClr val="9A5315"/>
              </a:buClr>
              <a:buNone/>
            </a:pP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Полученные знания по экологическому воспитанию, детьми и родителями в ходе реализации проекта, сформируют навыки правильного отношения к природе, которые будут способствовать пониманию роли человека в окружающем мире</a:t>
            </a:r>
            <a:endParaRPr lang="ru-RU" sz="3200" b="0" i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081074109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9739" y="527579"/>
            <a:ext cx="10058402" cy="4300152"/>
          </a:xfrm>
        </p:spPr>
        <p:txBody>
          <a:bodyPr>
            <a:normAutofit fontScale="90000"/>
          </a:bodyPr>
          <a:lstStyle/>
          <a:p>
            <a:pPr marL="857250" indent="-857250" algn="ctr">
              <a:buFont typeface="+mj-lt"/>
              <a:buAutoNum type="romanUcPeriod"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 </a:t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Подготовительный </a:t>
            </a: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Цель:</a:t>
            </a:r>
            <a:r>
              <a:rPr lang="ru-RU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Изучение методической литературы, разработка плана работы по проекту, анализ знаний, умений и навыков, а так же потребности в изучении экологии  у детей и родителей.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2752253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15413" y="548680"/>
            <a:ext cx="10730123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normalizeH="0" baseline="0" noProof="0" dirty="0" smtClean="0">
                <a:ln w="95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Arial" panose="020B0604020202020204" pitchFamily="34" charset="0"/>
              </a:rPr>
              <a:t>Уровень сформированности знаний о природе у детей 5-6 лет</a:t>
            </a:r>
            <a:endParaRPr kumimoji="0" lang="ru-RU" sz="3600" b="1" i="0" u="none" strike="noStrike" kern="1200" normalizeH="0" baseline="0" noProof="0" dirty="0">
              <a:ln w="9525"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Arial" panose="020B0604020202020204" pitchFamily="34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685737228"/>
              </p:ext>
            </p:extLst>
          </p:nvPr>
        </p:nvGraphicFramePr>
        <p:xfrm>
          <a:off x="431371" y="1844824"/>
          <a:ext cx="11114165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575814400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8226" y="278296"/>
            <a:ext cx="9554817" cy="4837044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</a:t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Практический 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Цель: </a:t>
            </a:r>
            <a:r>
              <a:rPr lang="ru-RU" sz="32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Реализация плана работы по проекту. Формирование навыков экологической культуры и экологического воспитания  дошкольников.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NatureIllustration_16x9_TP103431353.potx" id="{8A6F2D2F-6FDF-40AD-A2FC-E20AC28411A7}" vid="{0B84DAD3-D477-4488-8A04-91C293FC61C2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167F96A-C2ED-4D5B-8EFB-A18C6982D3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Цветная презентация, посвященная природе, представленная в альбомной ориентации (широкоэкранный формат)</Template>
  <TotalTime>0</TotalTime>
  <Words>596</Words>
  <Application>Microsoft Office PowerPoint</Application>
  <PresentationFormat>Произвольный</PresentationFormat>
  <Paragraphs>114</Paragraphs>
  <Slides>41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41</vt:i4>
      </vt:variant>
    </vt:vector>
  </HeadingPairs>
  <TitlesOfParts>
    <vt:vector size="44" baseType="lpstr">
      <vt:lpstr>Nature Illustration 16x9</vt:lpstr>
      <vt:lpstr>Документ</vt:lpstr>
      <vt:lpstr>PDF</vt:lpstr>
      <vt:lpstr>            «Прикоснись к природе сердцем»   Экологический проект </vt:lpstr>
      <vt:lpstr>Слайд 2</vt:lpstr>
      <vt:lpstr>Слайд 3</vt:lpstr>
      <vt:lpstr>Слайд 4</vt:lpstr>
      <vt:lpstr>Задачи проекта</vt:lpstr>
      <vt:lpstr>Слайд 6</vt:lpstr>
      <vt:lpstr> этап  Подготовительный   Цель: Изучение методической литературы, разработка плана работы по проекту, анализ знаний, умений и навыков, а так же потребности в изучении экологии  у детей и родителей.</vt:lpstr>
      <vt:lpstr>Слайд 8</vt:lpstr>
      <vt:lpstr>II этап Практический    Цель: Реализация плана работы по проекту. Формирование навыков экологической культуры и экологического воспитания  дошкольников.</vt:lpstr>
      <vt:lpstr>   Центр: «Юный эколог»</vt:lpstr>
      <vt:lpstr>Центр «Лаборатория Познавай –ка»</vt:lpstr>
      <vt:lpstr>Дидактическое пособие Лэпбук</vt:lpstr>
      <vt:lpstr>Продуктивная деятельность в ходе реализации проекта</vt:lpstr>
      <vt:lpstr>Слайд 14</vt:lpstr>
      <vt:lpstr>Слайд 15</vt:lpstr>
      <vt:lpstr>Слайд 16</vt:lpstr>
      <vt:lpstr>Слайд 17</vt:lpstr>
      <vt:lpstr>Создание экологической тропы МАДОУ «Детский сад №16» </vt:lpstr>
      <vt:lpstr>Этапы создания и оформления тропинки</vt:lpstr>
      <vt:lpstr>Слайд 20</vt:lpstr>
      <vt:lpstr>1. Коми уголок Знакомить детей с Коми республикой, с символикой и её культурой. Прививать любовь к родному краю.    (Из камней выложена карта республики Коми и раскрашена в цвет коми флага и отмечены большие города республики) </vt:lpstr>
      <vt:lpstr>     2.Птичья столовая  Знакомить с разновидностью птиц, учить различать зимующих и перелётных птиц их значение в природе.    Воспитывать доброе отношение к птицам.  </vt:lpstr>
      <vt:lpstr>Слайд 23</vt:lpstr>
      <vt:lpstr>3. Берёзовая роща   Создать условия для наблюдений за берёзами разного возраста; Воспитывать бережное отношение к деревьям и кустарникам    </vt:lpstr>
      <vt:lpstr>Праздник «Берёзки»   </vt:lpstr>
      <vt:lpstr>Собираем листья для гербария и поделок   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Промежуточная диагностика</vt:lpstr>
      <vt:lpstr>Наши достижения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2016-02-15T18:30:57Z</dcterms:created>
  <dcterms:modified xsi:type="dcterms:W3CDTF">2022-11-29T10:21:28Z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TC034313779991</vt:lpwstr>
  </property>
</Properties>
</file>