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drawing2.xml" ContentType="application/vnd.ms-office.drawingml.diagramDrawing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>
  <p:sldMasterIdLst>
    <p:sldMasterId id="2147483648" r:id="rId2"/>
  </p:sldMasterIdLst>
  <p:notesMasterIdLst>
    <p:notesMasterId r:id="rId32"/>
  </p:notesMasterIdLst>
  <p:handoutMasterIdLst>
    <p:handoutMasterId r:id="rId33"/>
  </p:handoutMasterIdLst>
  <p:sldIdLst>
    <p:sldId id="263" r:id="rId3"/>
    <p:sldId id="264" r:id="rId4"/>
    <p:sldId id="258" r:id="rId5"/>
    <p:sldId id="265" r:id="rId6"/>
    <p:sldId id="303" r:id="rId7"/>
    <p:sldId id="317" r:id="rId8"/>
    <p:sldId id="274" r:id="rId9"/>
    <p:sldId id="273" r:id="rId10"/>
    <p:sldId id="315" r:id="rId11"/>
    <p:sldId id="318" r:id="rId12"/>
    <p:sldId id="262" r:id="rId13"/>
    <p:sldId id="276" r:id="rId14"/>
    <p:sldId id="314" r:id="rId15"/>
    <p:sldId id="287" r:id="rId16"/>
    <p:sldId id="291" r:id="rId17"/>
    <p:sldId id="290" r:id="rId18"/>
    <p:sldId id="267" r:id="rId19"/>
    <p:sldId id="268" r:id="rId20"/>
    <p:sldId id="286" r:id="rId21"/>
    <p:sldId id="288" r:id="rId22"/>
    <p:sldId id="279" r:id="rId23"/>
    <p:sldId id="269" r:id="rId24"/>
    <p:sldId id="292" r:id="rId25"/>
    <p:sldId id="282" r:id="rId26"/>
    <p:sldId id="289" r:id="rId27"/>
    <p:sldId id="283" r:id="rId28"/>
    <p:sldId id="270" r:id="rId29"/>
    <p:sldId id="307" r:id="rId30"/>
    <p:sldId id="316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F5AB1C69-6EDB-4FF4-983F-18BD219EF322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3070" autoAdjust="0"/>
    <p:restoredTop sz="96370" autoAdjust="0"/>
  </p:normalViewPr>
  <p:slideViewPr>
    <p:cSldViewPr snapToGrid="0">
      <p:cViewPr varScale="1">
        <p:scale>
          <a:sx n="112" d="100"/>
          <a:sy n="112" d="100"/>
        </p:scale>
        <p:origin x="-612" y="-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76" d="100"/>
          <a:sy n="76" d="100"/>
        </p:scale>
        <p:origin x="1230" y="78"/>
      </p:cViewPr>
      <p:guideLst/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handoutMaster" Target="handoutMasters/handoutMaster1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842BC11-90CF-49FF-8D61-E8A8AAFE1BB6}" type="doc">
      <dgm:prSet loTypeId="urn:microsoft.com/office/officeart/2005/8/layout/default#1" loCatId="list" qsTypeId="urn:microsoft.com/office/officeart/2005/8/quickstyle/3d5" qsCatId="3D" csTypeId="urn:microsoft.com/office/officeart/2005/8/colors/colorful1#1" csCatId="colorful" phldr="1"/>
      <dgm:spPr/>
      <dgm:t>
        <a:bodyPr/>
        <a:lstStyle/>
        <a:p>
          <a:endParaRPr lang="en-US"/>
        </a:p>
      </dgm:t>
    </dgm:pt>
    <dgm:pt modelId="{7AFC225B-9153-4F45-BD5E-D7241AFDF300}">
      <dgm:prSet/>
      <dgm:spPr/>
      <dgm:t>
        <a:bodyPr/>
        <a:lstStyle/>
        <a:p>
          <a:r>
            <a:rPr lang="ru-RU" dirty="0" smtClean="0">
              <a:latin typeface="Monotype Corsiva" pitchFamily="66" charset="0"/>
            </a:rPr>
            <a:t>1.Детально обследовать территорию детского сада и выделить наиболее интересные объекты.</a:t>
          </a:r>
        </a:p>
      </dgm:t>
    </dgm:pt>
    <dgm:pt modelId="{B3916636-1345-477E-8365-A1FEA715F13D}" type="parTrans" cxnId="{A4FC4DA4-F797-4366-99C5-5A325B8C2A6A}">
      <dgm:prSet/>
      <dgm:spPr/>
      <dgm:t>
        <a:bodyPr/>
        <a:lstStyle/>
        <a:p>
          <a:endParaRPr lang="ru-RU"/>
        </a:p>
      </dgm:t>
    </dgm:pt>
    <dgm:pt modelId="{70680C7E-17AA-402A-B2BD-30F516CC1BC9}" type="sibTrans" cxnId="{A4FC4DA4-F797-4366-99C5-5A325B8C2A6A}">
      <dgm:prSet/>
      <dgm:spPr/>
      <dgm:t>
        <a:bodyPr/>
        <a:lstStyle/>
        <a:p>
          <a:endParaRPr lang="ru-RU"/>
        </a:p>
      </dgm:t>
    </dgm:pt>
    <dgm:pt modelId="{B1E37B3B-E355-43F7-B260-81042B417456}">
      <dgm:prSet/>
      <dgm:spPr/>
      <dgm:t>
        <a:bodyPr/>
        <a:lstStyle/>
        <a:p>
          <a:r>
            <a:rPr lang="ru-RU" dirty="0" smtClean="0">
              <a:latin typeface="Monotype Corsiva" pitchFamily="66" charset="0"/>
            </a:rPr>
            <a:t>2. Составление картосхемы  с нанесением маршрута и всех объектов</a:t>
          </a:r>
        </a:p>
      </dgm:t>
    </dgm:pt>
    <dgm:pt modelId="{F00FA61D-0218-4786-BF3C-523FB726CA12}" type="parTrans" cxnId="{43343A27-D91B-42C1-8286-3C7BB0066A63}">
      <dgm:prSet/>
      <dgm:spPr/>
      <dgm:t>
        <a:bodyPr/>
        <a:lstStyle/>
        <a:p>
          <a:endParaRPr lang="ru-RU"/>
        </a:p>
      </dgm:t>
    </dgm:pt>
    <dgm:pt modelId="{70FEEB6F-371F-40C1-B780-86FAAAED4E06}" type="sibTrans" cxnId="{43343A27-D91B-42C1-8286-3C7BB0066A63}">
      <dgm:prSet/>
      <dgm:spPr/>
      <dgm:t>
        <a:bodyPr/>
        <a:lstStyle/>
        <a:p>
          <a:endParaRPr lang="ru-RU"/>
        </a:p>
      </dgm:t>
    </dgm:pt>
    <dgm:pt modelId="{0F5D8249-0B2E-4B5A-B005-6BB7ADA8030A}">
      <dgm:prSet/>
      <dgm:spPr/>
      <dgm:t>
        <a:bodyPr/>
        <a:lstStyle/>
        <a:p>
          <a:r>
            <a:rPr lang="ru-RU" dirty="0" smtClean="0">
              <a:latin typeface="Monotype Corsiva" pitchFamily="66" charset="0"/>
            </a:rPr>
            <a:t>3.Общий указатель и схема тропы</a:t>
          </a:r>
        </a:p>
      </dgm:t>
    </dgm:pt>
    <dgm:pt modelId="{96873F8D-6CF2-4079-8D2C-9F8C8ECFDE86}" type="parTrans" cxnId="{B1CF95A9-7161-4F57-A569-FF640E179AD7}">
      <dgm:prSet/>
      <dgm:spPr/>
      <dgm:t>
        <a:bodyPr/>
        <a:lstStyle/>
        <a:p>
          <a:endParaRPr lang="ru-RU"/>
        </a:p>
      </dgm:t>
    </dgm:pt>
    <dgm:pt modelId="{60DB043E-90E8-46C3-BAF2-BDEFC603FEC2}" type="sibTrans" cxnId="{B1CF95A9-7161-4F57-A569-FF640E179AD7}">
      <dgm:prSet/>
      <dgm:spPr/>
      <dgm:t>
        <a:bodyPr/>
        <a:lstStyle/>
        <a:p>
          <a:endParaRPr lang="ru-RU"/>
        </a:p>
      </dgm:t>
    </dgm:pt>
    <dgm:pt modelId="{1D2905A6-87A0-4FDA-8651-07E732440B41}">
      <dgm:prSet/>
      <dgm:spPr/>
      <dgm:t>
        <a:bodyPr/>
        <a:lstStyle/>
        <a:p>
          <a:r>
            <a:rPr lang="ru-RU" dirty="0" smtClean="0">
              <a:latin typeface="Monotype Corsiva" pitchFamily="66" charset="0"/>
            </a:rPr>
            <a:t>4.Выбрать вместе с детьми хозяина тропы (любой сказочный персонаж)</a:t>
          </a:r>
        </a:p>
      </dgm:t>
    </dgm:pt>
    <dgm:pt modelId="{EB9BC9B7-70D4-4686-9D9A-DAF13B52C13B}" type="parTrans" cxnId="{F0BD46BC-D527-47BD-A0C5-F96CA7F1BBEF}">
      <dgm:prSet/>
      <dgm:spPr/>
      <dgm:t>
        <a:bodyPr/>
        <a:lstStyle/>
        <a:p>
          <a:endParaRPr lang="ru-RU"/>
        </a:p>
      </dgm:t>
    </dgm:pt>
    <dgm:pt modelId="{9FF91D42-436F-4F95-B9EA-1FD459068F45}" type="sibTrans" cxnId="{F0BD46BC-D527-47BD-A0C5-F96CA7F1BBEF}">
      <dgm:prSet/>
      <dgm:spPr/>
      <dgm:t>
        <a:bodyPr/>
        <a:lstStyle/>
        <a:p>
          <a:endParaRPr lang="ru-RU"/>
        </a:p>
      </dgm:t>
    </dgm:pt>
    <dgm:pt modelId="{5147A6B9-6AF3-4E33-9819-3F109CAC0E79}">
      <dgm:prSet/>
      <dgm:spPr/>
      <dgm:t>
        <a:bodyPr/>
        <a:lstStyle/>
        <a:p>
          <a:r>
            <a:rPr lang="ru-RU" dirty="0" smtClean="0">
              <a:latin typeface="Monotype Corsiva" pitchFamily="66" charset="0"/>
            </a:rPr>
            <a:t>5.Составление паспорта всех видовых точек</a:t>
          </a:r>
        </a:p>
      </dgm:t>
    </dgm:pt>
    <dgm:pt modelId="{F7146AFC-9656-4A69-AC4A-785F2F5E9C94}" type="parTrans" cxnId="{A94EC192-68D7-4825-A581-6F8931D8241C}">
      <dgm:prSet/>
      <dgm:spPr/>
      <dgm:t>
        <a:bodyPr/>
        <a:lstStyle/>
        <a:p>
          <a:endParaRPr lang="ru-RU"/>
        </a:p>
      </dgm:t>
    </dgm:pt>
    <dgm:pt modelId="{53001649-5FF5-4CB7-917D-0557022B5167}" type="sibTrans" cxnId="{A94EC192-68D7-4825-A581-6F8931D8241C}">
      <dgm:prSet/>
      <dgm:spPr/>
      <dgm:t>
        <a:bodyPr/>
        <a:lstStyle/>
        <a:p>
          <a:endParaRPr lang="ru-RU"/>
        </a:p>
      </dgm:t>
    </dgm:pt>
    <dgm:pt modelId="{CC8D5053-4F3E-4D07-92DC-7B815DC73A96}">
      <dgm:prSet/>
      <dgm:spPr/>
      <dgm:t>
        <a:bodyPr/>
        <a:lstStyle/>
        <a:p>
          <a:r>
            <a:rPr lang="ru-RU" dirty="0" smtClean="0">
              <a:latin typeface="Monotype Corsiva" pitchFamily="66" charset="0"/>
            </a:rPr>
            <a:t>6.Создание всех видовых точек</a:t>
          </a:r>
          <a:endParaRPr lang="ru-RU" dirty="0">
            <a:latin typeface="Monotype Corsiva" pitchFamily="66" charset="0"/>
          </a:endParaRPr>
        </a:p>
      </dgm:t>
    </dgm:pt>
    <dgm:pt modelId="{1B5F19AB-4EA0-4DBB-BBE8-20A6E3AEEF38}" type="parTrans" cxnId="{5EC335D8-081C-4099-8231-144AE4C30DA0}">
      <dgm:prSet/>
      <dgm:spPr/>
      <dgm:t>
        <a:bodyPr/>
        <a:lstStyle/>
        <a:p>
          <a:endParaRPr lang="ru-RU"/>
        </a:p>
      </dgm:t>
    </dgm:pt>
    <dgm:pt modelId="{5C206932-4F4F-4CEF-BCE2-4AF3CCFC2456}" type="sibTrans" cxnId="{5EC335D8-081C-4099-8231-144AE4C30DA0}">
      <dgm:prSet/>
      <dgm:spPr/>
      <dgm:t>
        <a:bodyPr/>
        <a:lstStyle/>
        <a:p>
          <a:endParaRPr lang="ru-RU"/>
        </a:p>
      </dgm:t>
    </dgm:pt>
    <dgm:pt modelId="{60BD7E6A-9973-4DB1-B508-BC5728260F5E}">
      <dgm:prSet/>
      <dgm:spPr/>
      <dgm:t>
        <a:bodyPr/>
        <a:lstStyle/>
        <a:p>
          <a:r>
            <a:rPr lang="ru-RU" dirty="0" smtClean="0">
              <a:latin typeface="Monotype Corsiva" pitchFamily="66" charset="0"/>
            </a:rPr>
            <a:t>7. Изготовление выносных знаков, которые обозначают каждую точку</a:t>
          </a:r>
        </a:p>
      </dgm:t>
    </dgm:pt>
    <dgm:pt modelId="{00A8E351-E04E-4A40-9828-47EF2AF4BE7F}" type="parTrans" cxnId="{C8D19214-428A-4E68-80C6-9F72F41820F1}">
      <dgm:prSet/>
      <dgm:spPr/>
      <dgm:t>
        <a:bodyPr/>
        <a:lstStyle/>
        <a:p>
          <a:endParaRPr lang="ru-RU"/>
        </a:p>
      </dgm:t>
    </dgm:pt>
    <dgm:pt modelId="{F3009C9C-8932-4A33-B4AA-11DE91129D64}" type="sibTrans" cxnId="{C8D19214-428A-4E68-80C6-9F72F41820F1}">
      <dgm:prSet/>
      <dgm:spPr/>
      <dgm:t>
        <a:bodyPr/>
        <a:lstStyle/>
        <a:p>
          <a:endParaRPr lang="ru-RU"/>
        </a:p>
      </dgm:t>
    </dgm:pt>
    <dgm:pt modelId="{0B9D003F-4BDA-460B-8C43-4BEEFB5EA4C5}">
      <dgm:prSet/>
      <dgm:spPr/>
      <dgm:t>
        <a:bodyPr/>
        <a:lstStyle/>
        <a:p>
          <a:r>
            <a:rPr lang="ru-RU" dirty="0" smtClean="0">
              <a:latin typeface="Monotype Corsiva" pitchFamily="66" charset="0"/>
            </a:rPr>
            <a:t>8. Составить рекомендации по работе с детьми  на каждой видовой точки</a:t>
          </a:r>
          <a:endParaRPr lang="ru-RU" dirty="0">
            <a:latin typeface="Monotype Corsiva" pitchFamily="66" charset="0"/>
          </a:endParaRPr>
        </a:p>
      </dgm:t>
    </dgm:pt>
    <dgm:pt modelId="{B1100591-AE3E-4C1A-B000-00358DDF7592}" type="parTrans" cxnId="{001B1329-4014-423F-9176-7EEE639C7A50}">
      <dgm:prSet/>
      <dgm:spPr/>
      <dgm:t>
        <a:bodyPr/>
        <a:lstStyle/>
        <a:p>
          <a:endParaRPr lang="ru-RU"/>
        </a:p>
      </dgm:t>
    </dgm:pt>
    <dgm:pt modelId="{585FC46E-E64D-41FF-B4A6-1483543DCD6F}" type="sibTrans" cxnId="{001B1329-4014-423F-9176-7EEE639C7A50}">
      <dgm:prSet/>
      <dgm:spPr/>
      <dgm:t>
        <a:bodyPr/>
        <a:lstStyle/>
        <a:p>
          <a:endParaRPr lang="ru-RU"/>
        </a:p>
      </dgm:t>
    </dgm:pt>
    <dgm:pt modelId="{068CCA7D-1404-4068-AB93-6968EFC37502}" type="pres">
      <dgm:prSet presAssocID="{B842BC11-90CF-49FF-8D61-E8A8AAFE1BB6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9448650-D5EC-4DD9-9FF2-10A5DB77ADFC}" type="pres">
      <dgm:prSet presAssocID="{7AFC225B-9153-4F45-BD5E-D7241AFDF300}" presName="node" presStyleLbl="node1" presStyleIdx="0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6852D61-4342-4B34-A5E3-517AB31645DE}" type="pres">
      <dgm:prSet presAssocID="{70680C7E-17AA-402A-B2BD-30F516CC1BC9}" presName="sibTrans" presStyleCnt="0"/>
      <dgm:spPr/>
      <dgm:t>
        <a:bodyPr/>
        <a:lstStyle/>
        <a:p>
          <a:endParaRPr lang="ru-RU"/>
        </a:p>
      </dgm:t>
    </dgm:pt>
    <dgm:pt modelId="{10D48F55-416E-41F7-84F3-1D7A99101699}" type="pres">
      <dgm:prSet presAssocID="{B1E37B3B-E355-43F7-B260-81042B417456}" presName="node" presStyleLbl="node1" presStyleIdx="1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2CFC078-9B63-4CC1-B351-ED9E5D6F0077}" type="pres">
      <dgm:prSet presAssocID="{70FEEB6F-371F-40C1-B780-86FAAAED4E06}" presName="sibTrans" presStyleCnt="0"/>
      <dgm:spPr/>
      <dgm:t>
        <a:bodyPr/>
        <a:lstStyle/>
        <a:p>
          <a:endParaRPr lang="ru-RU"/>
        </a:p>
      </dgm:t>
    </dgm:pt>
    <dgm:pt modelId="{08EA126B-8CB0-4747-85E8-E6C3C74C90A5}" type="pres">
      <dgm:prSet presAssocID="{0F5D8249-0B2E-4B5A-B005-6BB7ADA8030A}" presName="node" presStyleLbl="node1" presStyleIdx="2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278F044-86E5-4E97-AFE8-09C8F61B7923}" type="pres">
      <dgm:prSet presAssocID="{60DB043E-90E8-46C3-BAF2-BDEFC603FEC2}" presName="sibTrans" presStyleCnt="0"/>
      <dgm:spPr/>
      <dgm:t>
        <a:bodyPr/>
        <a:lstStyle/>
        <a:p>
          <a:endParaRPr lang="ru-RU"/>
        </a:p>
      </dgm:t>
    </dgm:pt>
    <dgm:pt modelId="{5C601489-1879-4F80-BF54-CFC327B5BC14}" type="pres">
      <dgm:prSet presAssocID="{1D2905A6-87A0-4FDA-8651-07E732440B41}" presName="node" presStyleLbl="node1" presStyleIdx="3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49D514B-AE4E-49B3-8B0D-A5D260024FC3}" type="pres">
      <dgm:prSet presAssocID="{9FF91D42-436F-4F95-B9EA-1FD459068F45}" presName="sibTrans" presStyleCnt="0"/>
      <dgm:spPr/>
      <dgm:t>
        <a:bodyPr/>
        <a:lstStyle/>
        <a:p>
          <a:endParaRPr lang="ru-RU"/>
        </a:p>
      </dgm:t>
    </dgm:pt>
    <dgm:pt modelId="{888F842D-8266-486E-8290-D9D8E06D1EFF}" type="pres">
      <dgm:prSet presAssocID="{5147A6B9-6AF3-4E33-9819-3F109CAC0E79}" presName="node" presStyleLbl="node1" presStyleIdx="4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00D8B77-7885-40E6-9107-1AC7D1D9344F}" type="pres">
      <dgm:prSet presAssocID="{53001649-5FF5-4CB7-917D-0557022B5167}" presName="sibTrans" presStyleCnt="0"/>
      <dgm:spPr/>
      <dgm:t>
        <a:bodyPr/>
        <a:lstStyle/>
        <a:p>
          <a:endParaRPr lang="ru-RU"/>
        </a:p>
      </dgm:t>
    </dgm:pt>
    <dgm:pt modelId="{CD24AB90-0D16-419C-B251-A9AD52CE63CC}" type="pres">
      <dgm:prSet presAssocID="{CC8D5053-4F3E-4D07-92DC-7B815DC73A96}" presName="node" presStyleLbl="node1" presStyleIdx="5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1CF2246-95BB-49FB-ADBB-4C97912971DB}" type="pres">
      <dgm:prSet presAssocID="{5C206932-4F4F-4CEF-BCE2-4AF3CCFC2456}" presName="sibTrans" presStyleCnt="0"/>
      <dgm:spPr/>
      <dgm:t>
        <a:bodyPr/>
        <a:lstStyle/>
        <a:p>
          <a:endParaRPr lang="ru-RU"/>
        </a:p>
      </dgm:t>
    </dgm:pt>
    <dgm:pt modelId="{B78F62D6-33FD-4C13-B669-CBAF0496C9CD}" type="pres">
      <dgm:prSet presAssocID="{60BD7E6A-9973-4DB1-B508-BC5728260F5E}" presName="node" presStyleLbl="node1" presStyleIdx="6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CE81EDD-6F36-4DD8-917E-4E6D3D7513B6}" type="pres">
      <dgm:prSet presAssocID="{F3009C9C-8932-4A33-B4AA-11DE91129D64}" presName="sibTrans" presStyleCnt="0"/>
      <dgm:spPr/>
      <dgm:t>
        <a:bodyPr/>
        <a:lstStyle/>
        <a:p>
          <a:endParaRPr lang="ru-RU"/>
        </a:p>
      </dgm:t>
    </dgm:pt>
    <dgm:pt modelId="{531CEF72-7491-4BE6-B5AA-2700D98B459B}" type="pres">
      <dgm:prSet presAssocID="{0B9D003F-4BDA-460B-8C43-4BEEFB5EA4C5}" presName="node" presStyleLbl="node1" presStyleIdx="7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3343A27-D91B-42C1-8286-3C7BB0066A63}" srcId="{B842BC11-90CF-49FF-8D61-E8A8AAFE1BB6}" destId="{B1E37B3B-E355-43F7-B260-81042B417456}" srcOrd="1" destOrd="0" parTransId="{F00FA61D-0218-4786-BF3C-523FB726CA12}" sibTransId="{70FEEB6F-371F-40C1-B780-86FAAAED4E06}"/>
    <dgm:cxn modelId="{F0BD46BC-D527-47BD-A0C5-F96CA7F1BBEF}" srcId="{B842BC11-90CF-49FF-8D61-E8A8AAFE1BB6}" destId="{1D2905A6-87A0-4FDA-8651-07E732440B41}" srcOrd="3" destOrd="0" parTransId="{EB9BC9B7-70D4-4686-9D9A-DAF13B52C13B}" sibTransId="{9FF91D42-436F-4F95-B9EA-1FD459068F45}"/>
    <dgm:cxn modelId="{A4FC4DA4-F797-4366-99C5-5A325B8C2A6A}" srcId="{B842BC11-90CF-49FF-8D61-E8A8AAFE1BB6}" destId="{7AFC225B-9153-4F45-BD5E-D7241AFDF300}" srcOrd="0" destOrd="0" parTransId="{B3916636-1345-477E-8365-A1FEA715F13D}" sibTransId="{70680C7E-17AA-402A-B2BD-30F516CC1BC9}"/>
    <dgm:cxn modelId="{B1CF95A9-7161-4F57-A569-FF640E179AD7}" srcId="{B842BC11-90CF-49FF-8D61-E8A8AAFE1BB6}" destId="{0F5D8249-0B2E-4B5A-B005-6BB7ADA8030A}" srcOrd="2" destOrd="0" parTransId="{96873F8D-6CF2-4079-8D2C-9F8C8ECFDE86}" sibTransId="{60DB043E-90E8-46C3-BAF2-BDEFC603FEC2}"/>
    <dgm:cxn modelId="{7AAB37B2-F1D0-4A15-8ACF-DD844D5F542E}" type="presOf" srcId="{5147A6B9-6AF3-4E33-9819-3F109CAC0E79}" destId="{888F842D-8266-486E-8290-D9D8E06D1EFF}" srcOrd="0" destOrd="0" presId="urn:microsoft.com/office/officeart/2005/8/layout/default#1"/>
    <dgm:cxn modelId="{001B1329-4014-423F-9176-7EEE639C7A50}" srcId="{B842BC11-90CF-49FF-8D61-E8A8AAFE1BB6}" destId="{0B9D003F-4BDA-460B-8C43-4BEEFB5EA4C5}" srcOrd="7" destOrd="0" parTransId="{B1100591-AE3E-4C1A-B000-00358DDF7592}" sibTransId="{585FC46E-E64D-41FF-B4A6-1483543DCD6F}"/>
    <dgm:cxn modelId="{5EC335D8-081C-4099-8231-144AE4C30DA0}" srcId="{B842BC11-90CF-49FF-8D61-E8A8AAFE1BB6}" destId="{CC8D5053-4F3E-4D07-92DC-7B815DC73A96}" srcOrd="5" destOrd="0" parTransId="{1B5F19AB-4EA0-4DBB-BBE8-20A6E3AEEF38}" sibTransId="{5C206932-4F4F-4CEF-BCE2-4AF3CCFC2456}"/>
    <dgm:cxn modelId="{79104FF8-68EC-474E-A2C3-7EE4745511E2}" type="presOf" srcId="{B1E37B3B-E355-43F7-B260-81042B417456}" destId="{10D48F55-416E-41F7-84F3-1D7A99101699}" srcOrd="0" destOrd="0" presId="urn:microsoft.com/office/officeart/2005/8/layout/default#1"/>
    <dgm:cxn modelId="{A2AA13A8-9BAF-4355-ACDD-8483DB9DC1F7}" type="presOf" srcId="{60BD7E6A-9973-4DB1-B508-BC5728260F5E}" destId="{B78F62D6-33FD-4C13-B669-CBAF0496C9CD}" srcOrd="0" destOrd="0" presId="urn:microsoft.com/office/officeart/2005/8/layout/default#1"/>
    <dgm:cxn modelId="{3DC8ADC7-DF4D-41E0-A5A0-8C5B22C01A45}" type="presOf" srcId="{1D2905A6-87A0-4FDA-8651-07E732440B41}" destId="{5C601489-1879-4F80-BF54-CFC327B5BC14}" srcOrd="0" destOrd="0" presId="urn:microsoft.com/office/officeart/2005/8/layout/default#1"/>
    <dgm:cxn modelId="{0A39731C-E1DB-4D5D-8EA6-284D8B898A2B}" type="presOf" srcId="{CC8D5053-4F3E-4D07-92DC-7B815DC73A96}" destId="{CD24AB90-0D16-419C-B251-A9AD52CE63CC}" srcOrd="0" destOrd="0" presId="urn:microsoft.com/office/officeart/2005/8/layout/default#1"/>
    <dgm:cxn modelId="{1D6AA7D1-6A16-41B1-B092-55B9AA77871D}" type="presOf" srcId="{7AFC225B-9153-4F45-BD5E-D7241AFDF300}" destId="{69448650-D5EC-4DD9-9FF2-10A5DB77ADFC}" srcOrd="0" destOrd="0" presId="urn:microsoft.com/office/officeart/2005/8/layout/default#1"/>
    <dgm:cxn modelId="{F335482B-5CB2-4164-846A-C307EA2F759A}" type="presOf" srcId="{B842BC11-90CF-49FF-8D61-E8A8AAFE1BB6}" destId="{068CCA7D-1404-4068-AB93-6968EFC37502}" srcOrd="0" destOrd="0" presId="urn:microsoft.com/office/officeart/2005/8/layout/default#1"/>
    <dgm:cxn modelId="{A9BC0B16-E326-4F15-A89B-2ECC019F3D60}" type="presOf" srcId="{0F5D8249-0B2E-4B5A-B005-6BB7ADA8030A}" destId="{08EA126B-8CB0-4747-85E8-E6C3C74C90A5}" srcOrd="0" destOrd="0" presId="urn:microsoft.com/office/officeart/2005/8/layout/default#1"/>
    <dgm:cxn modelId="{EFEAB7FE-B8CA-459C-9E4A-E6A92412B060}" type="presOf" srcId="{0B9D003F-4BDA-460B-8C43-4BEEFB5EA4C5}" destId="{531CEF72-7491-4BE6-B5AA-2700D98B459B}" srcOrd="0" destOrd="0" presId="urn:microsoft.com/office/officeart/2005/8/layout/default#1"/>
    <dgm:cxn modelId="{A94EC192-68D7-4825-A581-6F8931D8241C}" srcId="{B842BC11-90CF-49FF-8D61-E8A8AAFE1BB6}" destId="{5147A6B9-6AF3-4E33-9819-3F109CAC0E79}" srcOrd="4" destOrd="0" parTransId="{F7146AFC-9656-4A69-AC4A-785F2F5E9C94}" sibTransId="{53001649-5FF5-4CB7-917D-0557022B5167}"/>
    <dgm:cxn modelId="{C8D19214-428A-4E68-80C6-9F72F41820F1}" srcId="{B842BC11-90CF-49FF-8D61-E8A8AAFE1BB6}" destId="{60BD7E6A-9973-4DB1-B508-BC5728260F5E}" srcOrd="6" destOrd="0" parTransId="{00A8E351-E04E-4A40-9828-47EF2AF4BE7F}" sibTransId="{F3009C9C-8932-4A33-B4AA-11DE91129D64}"/>
    <dgm:cxn modelId="{408B900E-6764-4C2F-9472-3A20220DEB79}" type="presParOf" srcId="{068CCA7D-1404-4068-AB93-6968EFC37502}" destId="{69448650-D5EC-4DD9-9FF2-10A5DB77ADFC}" srcOrd="0" destOrd="0" presId="urn:microsoft.com/office/officeart/2005/8/layout/default#1"/>
    <dgm:cxn modelId="{BCE03577-0F35-4636-A485-A64B8A035454}" type="presParOf" srcId="{068CCA7D-1404-4068-AB93-6968EFC37502}" destId="{86852D61-4342-4B34-A5E3-517AB31645DE}" srcOrd="1" destOrd="0" presId="urn:microsoft.com/office/officeart/2005/8/layout/default#1"/>
    <dgm:cxn modelId="{ACBC594C-4DB9-4A7A-8DD5-B8E2FD726FD7}" type="presParOf" srcId="{068CCA7D-1404-4068-AB93-6968EFC37502}" destId="{10D48F55-416E-41F7-84F3-1D7A99101699}" srcOrd="2" destOrd="0" presId="urn:microsoft.com/office/officeart/2005/8/layout/default#1"/>
    <dgm:cxn modelId="{9EDAEDEA-3342-47C7-B57D-8DC8A9DF15FE}" type="presParOf" srcId="{068CCA7D-1404-4068-AB93-6968EFC37502}" destId="{82CFC078-9B63-4CC1-B351-ED9E5D6F0077}" srcOrd="3" destOrd="0" presId="urn:microsoft.com/office/officeart/2005/8/layout/default#1"/>
    <dgm:cxn modelId="{EECBDE6D-A5E7-4052-B410-7D1D097CC5C1}" type="presParOf" srcId="{068CCA7D-1404-4068-AB93-6968EFC37502}" destId="{08EA126B-8CB0-4747-85E8-E6C3C74C90A5}" srcOrd="4" destOrd="0" presId="urn:microsoft.com/office/officeart/2005/8/layout/default#1"/>
    <dgm:cxn modelId="{BE0AC352-FA20-4005-8777-65A5DABCEE7B}" type="presParOf" srcId="{068CCA7D-1404-4068-AB93-6968EFC37502}" destId="{4278F044-86E5-4E97-AFE8-09C8F61B7923}" srcOrd="5" destOrd="0" presId="urn:microsoft.com/office/officeart/2005/8/layout/default#1"/>
    <dgm:cxn modelId="{15BD9B4A-0472-4D19-BC9C-3A82EBE0E935}" type="presParOf" srcId="{068CCA7D-1404-4068-AB93-6968EFC37502}" destId="{5C601489-1879-4F80-BF54-CFC327B5BC14}" srcOrd="6" destOrd="0" presId="urn:microsoft.com/office/officeart/2005/8/layout/default#1"/>
    <dgm:cxn modelId="{0A9CCC7A-2667-47A2-A674-DAEF77EB237D}" type="presParOf" srcId="{068CCA7D-1404-4068-AB93-6968EFC37502}" destId="{649D514B-AE4E-49B3-8B0D-A5D260024FC3}" srcOrd="7" destOrd="0" presId="urn:microsoft.com/office/officeart/2005/8/layout/default#1"/>
    <dgm:cxn modelId="{07ABBC19-4521-478F-877D-470A08C5E313}" type="presParOf" srcId="{068CCA7D-1404-4068-AB93-6968EFC37502}" destId="{888F842D-8266-486E-8290-D9D8E06D1EFF}" srcOrd="8" destOrd="0" presId="urn:microsoft.com/office/officeart/2005/8/layout/default#1"/>
    <dgm:cxn modelId="{3328459F-6612-4E26-A640-362D81493084}" type="presParOf" srcId="{068CCA7D-1404-4068-AB93-6968EFC37502}" destId="{E00D8B77-7885-40E6-9107-1AC7D1D9344F}" srcOrd="9" destOrd="0" presId="urn:microsoft.com/office/officeart/2005/8/layout/default#1"/>
    <dgm:cxn modelId="{1A1171A0-EB23-4542-B553-785252910AF6}" type="presParOf" srcId="{068CCA7D-1404-4068-AB93-6968EFC37502}" destId="{CD24AB90-0D16-419C-B251-A9AD52CE63CC}" srcOrd="10" destOrd="0" presId="urn:microsoft.com/office/officeart/2005/8/layout/default#1"/>
    <dgm:cxn modelId="{63CDD470-68E9-4E2B-883C-19F2F161E1F5}" type="presParOf" srcId="{068CCA7D-1404-4068-AB93-6968EFC37502}" destId="{31CF2246-95BB-49FB-ADBB-4C97912971DB}" srcOrd="11" destOrd="0" presId="urn:microsoft.com/office/officeart/2005/8/layout/default#1"/>
    <dgm:cxn modelId="{32E7D82C-281F-425D-8FA8-5CF1003AE82C}" type="presParOf" srcId="{068CCA7D-1404-4068-AB93-6968EFC37502}" destId="{B78F62D6-33FD-4C13-B669-CBAF0496C9CD}" srcOrd="12" destOrd="0" presId="urn:microsoft.com/office/officeart/2005/8/layout/default#1"/>
    <dgm:cxn modelId="{A14E7E90-955A-4E50-A5C1-AEB63AE76B9E}" type="presParOf" srcId="{068CCA7D-1404-4068-AB93-6968EFC37502}" destId="{4CE81EDD-6F36-4DD8-917E-4E6D3D7513B6}" srcOrd="13" destOrd="0" presId="urn:microsoft.com/office/officeart/2005/8/layout/default#1"/>
    <dgm:cxn modelId="{9B49210E-5BFB-477B-B054-8BDE0C7344C3}" type="presParOf" srcId="{068CCA7D-1404-4068-AB93-6968EFC37502}" destId="{531CEF72-7491-4BE6-B5AA-2700D98B459B}" srcOrd="14" destOrd="0" presId="urn:microsoft.com/office/officeart/2005/8/layout/default#1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69448650-D5EC-4DD9-9FF2-10A5DB77ADFC}">
      <dsp:nvSpPr>
        <dsp:cNvPr id="0" name=""/>
        <dsp:cNvSpPr/>
      </dsp:nvSpPr>
      <dsp:spPr>
        <a:xfrm>
          <a:off x="1135543" y="1181"/>
          <a:ext cx="2581715" cy="1549029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Monotype Corsiva" pitchFamily="66" charset="0"/>
            </a:rPr>
            <a:t>1.Детально обследовать территорию детского сада и выделить наиболее интересные объекты.</a:t>
          </a:r>
        </a:p>
      </dsp:txBody>
      <dsp:txXfrm>
        <a:off x="1135543" y="1181"/>
        <a:ext cx="2581715" cy="1549029"/>
      </dsp:txXfrm>
    </dsp:sp>
    <dsp:sp modelId="{10D48F55-416E-41F7-84F3-1D7A99101699}">
      <dsp:nvSpPr>
        <dsp:cNvPr id="0" name=""/>
        <dsp:cNvSpPr/>
      </dsp:nvSpPr>
      <dsp:spPr>
        <a:xfrm>
          <a:off x="3975430" y="1181"/>
          <a:ext cx="2581715" cy="1549029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Monotype Corsiva" pitchFamily="66" charset="0"/>
            </a:rPr>
            <a:t>2. Составление картосхемы  с нанесением маршрута и всех объектов</a:t>
          </a:r>
        </a:p>
      </dsp:txBody>
      <dsp:txXfrm>
        <a:off x="3975430" y="1181"/>
        <a:ext cx="2581715" cy="1549029"/>
      </dsp:txXfrm>
    </dsp:sp>
    <dsp:sp modelId="{08EA126B-8CB0-4747-85E8-E6C3C74C90A5}">
      <dsp:nvSpPr>
        <dsp:cNvPr id="0" name=""/>
        <dsp:cNvSpPr/>
      </dsp:nvSpPr>
      <dsp:spPr>
        <a:xfrm>
          <a:off x="6815317" y="1181"/>
          <a:ext cx="2581715" cy="1549029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Monotype Corsiva" pitchFamily="66" charset="0"/>
            </a:rPr>
            <a:t>3.Общий указатель и схема тропы</a:t>
          </a:r>
        </a:p>
      </dsp:txBody>
      <dsp:txXfrm>
        <a:off x="6815317" y="1181"/>
        <a:ext cx="2581715" cy="1549029"/>
      </dsp:txXfrm>
    </dsp:sp>
    <dsp:sp modelId="{5C601489-1879-4F80-BF54-CFC327B5BC14}">
      <dsp:nvSpPr>
        <dsp:cNvPr id="0" name=""/>
        <dsp:cNvSpPr/>
      </dsp:nvSpPr>
      <dsp:spPr>
        <a:xfrm>
          <a:off x="1135543" y="1808381"/>
          <a:ext cx="2581715" cy="1549029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Monotype Corsiva" pitchFamily="66" charset="0"/>
            </a:rPr>
            <a:t>4.Выбрать вместе с детьми хозяина тропы (любой сказочный персонаж)</a:t>
          </a:r>
        </a:p>
      </dsp:txBody>
      <dsp:txXfrm>
        <a:off x="1135543" y="1808381"/>
        <a:ext cx="2581715" cy="1549029"/>
      </dsp:txXfrm>
    </dsp:sp>
    <dsp:sp modelId="{888F842D-8266-486E-8290-D9D8E06D1EFF}">
      <dsp:nvSpPr>
        <dsp:cNvPr id="0" name=""/>
        <dsp:cNvSpPr/>
      </dsp:nvSpPr>
      <dsp:spPr>
        <a:xfrm>
          <a:off x="3975430" y="1808381"/>
          <a:ext cx="2581715" cy="1549029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Monotype Corsiva" pitchFamily="66" charset="0"/>
            </a:rPr>
            <a:t>5.Составление паспорта всех видовых точек</a:t>
          </a:r>
        </a:p>
      </dsp:txBody>
      <dsp:txXfrm>
        <a:off x="3975430" y="1808381"/>
        <a:ext cx="2581715" cy="1549029"/>
      </dsp:txXfrm>
    </dsp:sp>
    <dsp:sp modelId="{CD24AB90-0D16-419C-B251-A9AD52CE63CC}">
      <dsp:nvSpPr>
        <dsp:cNvPr id="0" name=""/>
        <dsp:cNvSpPr/>
      </dsp:nvSpPr>
      <dsp:spPr>
        <a:xfrm>
          <a:off x="6815317" y="1808381"/>
          <a:ext cx="2581715" cy="1549029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Monotype Corsiva" pitchFamily="66" charset="0"/>
            </a:rPr>
            <a:t>6.Создание всех видовых точек</a:t>
          </a:r>
          <a:endParaRPr lang="ru-RU" sz="2000" kern="1200" dirty="0">
            <a:latin typeface="Monotype Corsiva" pitchFamily="66" charset="0"/>
          </a:endParaRPr>
        </a:p>
      </dsp:txBody>
      <dsp:txXfrm>
        <a:off x="6815317" y="1808381"/>
        <a:ext cx="2581715" cy="1549029"/>
      </dsp:txXfrm>
    </dsp:sp>
    <dsp:sp modelId="{B78F62D6-33FD-4C13-B669-CBAF0496C9CD}">
      <dsp:nvSpPr>
        <dsp:cNvPr id="0" name=""/>
        <dsp:cNvSpPr/>
      </dsp:nvSpPr>
      <dsp:spPr>
        <a:xfrm>
          <a:off x="2555486" y="3615582"/>
          <a:ext cx="2581715" cy="1549029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Monotype Corsiva" pitchFamily="66" charset="0"/>
            </a:rPr>
            <a:t>7. Изготовление выносных знаков, которые обозначают каждую точку</a:t>
          </a:r>
        </a:p>
      </dsp:txBody>
      <dsp:txXfrm>
        <a:off x="2555486" y="3615582"/>
        <a:ext cx="2581715" cy="1549029"/>
      </dsp:txXfrm>
    </dsp:sp>
    <dsp:sp modelId="{531CEF72-7491-4BE6-B5AA-2700D98B459B}">
      <dsp:nvSpPr>
        <dsp:cNvPr id="0" name=""/>
        <dsp:cNvSpPr/>
      </dsp:nvSpPr>
      <dsp:spPr>
        <a:xfrm>
          <a:off x="5395373" y="3615582"/>
          <a:ext cx="2581715" cy="1549029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Monotype Corsiva" pitchFamily="66" charset="0"/>
            </a:rPr>
            <a:t>8. Составить рекомендации по работе с детьми  на каждой видовой точки</a:t>
          </a:r>
          <a:endParaRPr lang="ru-RU" sz="2000" kern="1200" dirty="0">
            <a:latin typeface="Monotype Corsiva" pitchFamily="66" charset="0"/>
          </a:endParaRPr>
        </a:p>
      </dsp:txBody>
      <dsp:txXfrm>
        <a:off x="5395373" y="3615582"/>
        <a:ext cx="2581715" cy="154902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#1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A45BA1-980A-4507-BE5A-5C1E7C2FFD8F}" type="datetimeFigureOut">
              <a:rPr lang="ru-RU" smtClean="0"/>
              <a:pPr/>
              <a:t>31.08.2020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E03411-58E2-43FD-AE1D-AD77DFF8CB2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881910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A3416D-7FED-43BC-AA7C-D92DBA01ED64}" type="datetimeFigureOut">
              <a:rPr lang="ru-RU" smtClean="0"/>
              <a:pPr/>
              <a:t>31.08.2020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DC57A8-AE18-4654-B6AF-04B3577165BE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5813978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265611" y="1752600"/>
            <a:ext cx="6858002" cy="1828800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265610" y="3733800"/>
            <a:ext cx="6858002" cy="9144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9812036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артинки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 lang="ru-RU" smtClean="0"/>
              <a:pPr/>
              <a:t>‹#›</a:t>
            </a:fld>
            <a:endParaRPr lang="ru-RU" dirty="0"/>
          </a:p>
        </p:txBody>
      </p:sp>
      <p:grpSp>
        <p:nvGrpSpPr>
          <p:cNvPr id="84" name="Группа 83"/>
          <p:cNvGrpSpPr>
            <a:grpSpLocks noChangeAspect="1"/>
          </p:cNvGrpSpPr>
          <p:nvPr/>
        </p:nvGrpSpPr>
        <p:grpSpPr>
          <a:xfrm rot="16200000" flipV="1">
            <a:off x="274315" y="1102304"/>
            <a:ext cx="5053664" cy="4411852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5" name="Полилиния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86" name="Полилиния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87" name="Полилиния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88" name="Полилиния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89" name="Полилиния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90" name="Полилиния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91" name="Полилиния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92" name="Полилиния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93" name="Полилиния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94" name="Полилиния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95" name="Полилиния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96" name="Полилиния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</p:grpSp>
      <p:sp>
        <p:nvSpPr>
          <p:cNvPr id="97" name="Рисунок 33"/>
          <p:cNvSpPr>
            <a:spLocks noGrp="1"/>
          </p:cNvSpPr>
          <p:nvPr>
            <p:ph type="pic" sz="quarter" idx="17"/>
          </p:nvPr>
        </p:nvSpPr>
        <p:spPr>
          <a:xfrm>
            <a:off x="840795" y="1020193"/>
            <a:ext cx="3886200" cy="45720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ru-RU"/>
              <a:t>Вставка рисунка</a:t>
            </a:r>
            <a:endParaRPr lang="ru-RU" dirty="0"/>
          </a:p>
        </p:txBody>
      </p:sp>
      <p:grpSp>
        <p:nvGrpSpPr>
          <p:cNvPr id="98" name="Группа 97"/>
          <p:cNvGrpSpPr/>
          <p:nvPr/>
        </p:nvGrpSpPr>
        <p:grpSpPr>
          <a:xfrm>
            <a:off x="5322489" y="319177"/>
            <a:ext cx="3389607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99" name="Полилиния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00" name="Полилиния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01" name="Полилиния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02" name="Полилиния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03" name="Полилиния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04" name="Полилиния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05" name="Полилиния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06" name="Полилиния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07" name="Полилиния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08" name="Полилиния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09" name="Полилиния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10" name="Полилиния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</p:grpSp>
      <p:sp>
        <p:nvSpPr>
          <p:cNvPr id="111" name="Рисунок 33"/>
          <p:cNvSpPr>
            <a:spLocks noGrp="1" noChangeAspect="1"/>
          </p:cNvSpPr>
          <p:nvPr>
            <p:ph type="pic" sz="quarter" idx="18"/>
          </p:nvPr>
        </p:nvSpPr>
        <p:spPr>
          <a:xfrm>
            <a:off x="5546780" y="529603"/>
            <a:ext cx="2993366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ru-RU"/>
              <a:t>Вставка рисунка</a:t>
            </a:r>
            <a:endParaRPr lang="ru-RU" dirty="0"/>
          </a:p>
        </p:txBody>
      </p:sp>
      <p:grpSp>
        <p:nvGrpSpPr>
          <p:cNvPr id="112" name="Группа 111"/>
          <p:cNvGrpSpPr/>
          <p:nvPr/>
        </p:nvGrpSpPr>
        <p:grpSpPr>
          <a:xfrm>
            <a:off x="5322489" y="3436140"/>
            <a:ext cx="3389607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13" name="Полилиния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14" name="Полилиния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15" name="Полилиния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16" name="Полилиния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17" name="Полилиния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18" name="Полилиния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19" name="Полилиния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20" name="Полилиния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21" name="Полилиния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22" name="Полилиния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23" name="Полилиния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24" name="Полилиния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</p:grpSp>
      <p:sp>
        <p:nvSpPr>
          <p:cNvPr id="125" name="Рисунок 33"/>
          <p:cNvSpPr>
            <a:spLocks noGrp="1" noChangeAspect="1"/>
          </p:cNvSpPr>
          <p:nvPr>
            <p:ph type="pic" sz="quarter" idx="19"/>
          </p:nvPr>
        </p:nvSpPr>
        <p:spPr>
          <a:xfrm>
            <a:off x="5546780" y="3646566"/>
            <a:ext cx="2993366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126" name="Текст 3"/>
          <p:cNvSpPr>
            <a:spLocks noGrp="1"/>
          </p:cNvSpPr>
          <p:nvPr>
            <p:ph type="body" sz="half" idx="21"/>
          </p:nvPr>
        </p:nvSpPr>
        <p:spPr>
          <a:xfrm>
            <a:off x="9066214" y="2048893"/>
            <a:ext cx="2286000" cy="2514599"/>
          </a:xfrm>
        </p:spPr>
        <p:txBody>
          <a:bodyPr anchor="ctr"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xmlns="" val="7874251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11732" y="1330347"/>
            <a:ext cx="3840480" cy="2103120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6613" y="914400"/>
            <a:ext cx="6172201" cy="50292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511732" y="3555523"/>
            <a:ext cx="3840480" cy="2388077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8075611" y="6019801"/>
            <a:ext cx="1396260" cy="2286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065213" y="6019801"/>
            <a:ext cx="762000" cy="228600"/>
          </a:xfrm>
        </p:spPr>
        <p:txBody>
          <a:bodyPr/>
          <a:lstStyle>
            <a:lvl1pPr algn="l">
              <a:defRPr/>
            </a:lvl1pPr>
          </a:lstStyle>
          <a:p>
            <a:fld id="{022B156B-59AE-415F-B24B-8756D48BB977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2397626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/>
          <p:cNvGrpSpPr/>
          <p:nvPr/>
        </p:nvGrpSpPr>
        <p:grpSpPr>
          <a:xfrm>
            <a:off x="595546" y="781398"/>
            <a:ext cx="6433398" cy="5053665"/>
            <a:chOff x="5162444" y="781398"/>
            <a:chExt cx="6433398" cy="5053665"/>
          </a:xfrm>
        </p:grpSpPr>
        <p:sp>
          <p:nvSpPr>
            <p:cNvPr id="9" name="Полилиния 42"/>
            <p:cNvSpPr>
              <a:spLocks/>
            </p:cNvSpPr>
            <p:nvPr/>
          </p:nvSpPr>
          <p:spPr bwMode="auto">
            <a:xfrm rot="16200000" flipV="1">
              <a:off x="3342557" y="3275021"/>
              <a:ext cx="3827994" cy="17568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0" name="Полилиния 43"/>
            <p:cNvSpPr>
              <a:spLocks/>
            </p:cNvSpPr>
            <p:nvPr/>
          </p:nvSpPr>
          <p:spPr bwMode="auto">
            <a:xfrm rot="16200000" flipV="1">
              <a:off x="9565728" y="3299447"/>
              <a:ext cx="3836876" cy="17568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grpSp>
          <p:nvGrpSpPr>
            <p:cNvPr id="11" name="Группа 10"/>
            <p:cNvGrpSpPr/>
            <p:nvPr/>
          </p:nvGrpSpPr>
          <p:grpSpPr>
            <a:xfrm>
              <a:off x="5814205" y="859113"/>
              <a:ext cx="5129146" cy="4880471"/>
              <a:chOff x="7856559" y="859113"/>
              <a:chExt cx="3086791" cy="4880471"/>
            </a:xfrm>
          </p:grpSpPr>
          <p:sp>
            <p:nvSpPr>
              <p:cNvPr id="20" name="Полилиния 41"/>
              <p:cNvSpPr>
                <a:spLocks/>
              </p:cNvSpPr>
              <p:nvPr/>
            </p:nvSpPr>
            <p:spPr bwMode="auto">
              <a:xfrm rot="16200000" flipV="1">
                <a:off x="9392183" y="4188416"/>
                <a:ext cx="15544" cy="3086791"/>
              </a:xfrm>
              <a:custGeom>
                <a:avLst/>
                <a:gdLst>
                  <a:gd name="T0" fmla="*/ 3 w 5"/>
                  <a:gd name="T1" fmla="*/ 0 h 868"/>
                  <a:gd name="T2" fmla="*/ 4 w 5"/>
                  <a:gd name="T3" fmla="*/ 217 h 868"/>
                  <a:gd name="T4" fmla="*/ 3 w 5"/>
                  <a:gd name="T5" fmla="*/ 326 h 868"/>
                  <a:gd name="T6" fmla="*/ 4 w 5"/>
                  <a:gd name="T7" fmla="*/ 434 h 868"/>
                  <a:gd name="T8" fmla="*/ 4 w 5"/>
                  <a:gd name="T9" fmla="*/ 651 h 868"/>
                  <a:gd name="T10" fmla="*/ 4 w 5"/>
                  <a:gd name="T11" fmla="*/ 760 h 868"/>
                  <a:gd name="T12" fmla="*/ 3 w 5"/>
                  <a:gd name="T13" fmla="*/ 868 h 868"/>
                  <a:gd name="T14" fmla="*/ 2 w 5"/>
                  <a:gd name="T15" fmla="*/ 868 h 868"/>
                  <a:gd name="T16" fmla="*/ 1 w 5"/>
                  <a:gd name="T17" fmla="*/ 760 h 868"/>
                  <a:gd name="T18" fmla="*/ 0 w 5"/>
                  <a:gd name="T19" fmla="*/ 651 h 868"/>
                  <a:gd name="T20" fmla="*/ 1 w 5"/>
                  <a:gd name="T21" fmla="*/ 434 h 868"/>
                  <a:gd name="T22" fmla="*/ 2 w 5"/>
                  <a:gd name="T23" fmla="*/ 326 h 868"/>
                  <a:gd name="T24" fmla="*/ 1 w 5"/>
                  <a:gd name="T25" fmla="*/ 217 h 868"/>
                  <a:gd name="T26" fmla="*/ 2 w 5"/>
                  <a:gd name="T27" fmla="*/ 0 h 868"/>
                  <a:gd name="T28" fmla="*/ 3 w 5"/>
                  <a:gd name="T29" fmla="*/ 0 h 8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" h="868">
                    <a:moveTo>
                      <a:pt x="3" y="0"/>
                    </a:moveTo>
                    <a:cubicBezTo>
                      <a:pt x="4" y="73"/>
                      <a:pt x="4" y="145"/>
                      <a:pt x="4" y="217"/>
                    </a:cubicBezTo>
                    <a:cubicBezTo>
                      <a:pt x="4" y="253"/>
                      <a:pt x="3" y="290"/>
                      <a:pt x="3" y="326"/>
                    </a:cubicBezTo>
                    <a:cubicBezTo>
                      <a:pt x="3" y="362"/>
                      <a:pt x="3" y="398"/>
                      <a:pt x="4" y="434"/>
                    </a:cubicBezTo>
                    <a:cubicBezTo>
                      <a:pt x="4" y="507"/>
                      <a:pt x="5" y="579"/>
                      <a:pt x="4" y="651"/>
                    </a:cubicBezTo>
                    <a:cubicBezTo>
                      <a:pt x="5" y="687"/>
                      <a:pt x="4" y="724"/>
                      <a:pt x="4" y="760"/>
                    </a:cubicBezTo>
                    <a:cubicBezTo>
                      <a:pt x="4" y="796"/>
                      <a:pt x="3" y="832"/>
                      <a:pt x="3" y="868"/>
                    </a:cubicBezTo>
                    <a:cubicBezTo>
                      <a:pt x="2" y="868"/>
                      <a:pt x="2" y="868"/>
                      <a:pt x="2" y="868"/>
                    </a:cubicBezTo>
                    <a:cubicBezTo>
                      <a:pt x="2" y="832"/>
                      <a:pt x="1" y="796"/>
                      <a:pt x="1" y="760"/>
                    </a:cubicBezTo>
                    <a:cubicBezTo>
                      <a:pt x="1" y="724"/>
                      <a:pt x="0" y="687"/>
                      <a:pt x="0" y="651"/>
                    </a:cubicBezTo>
                    <a:cubicBezTo>
                      <a:pt x="0" y="579"/>
                      <a:pt x="1" y="507"/>
                      <a:pt x="1" y="434"/>
                    </a:cubicBezTo>
                    <a:cubicBezTo>
                      <a:pt x="2" y="398"/>
                      <a:pt x="2" y="362"/>
                      <a:pt x="2" y="326"/>
                    </a:cubicBezTo>
                    <a:cubicBezTo>
                      <a:pt x="2" y="290"/>
                      <a:pt x="1" y="253"/>
                      <a:pt x="1" y="217"/>
                    </a:cubicBezTo>
                    <a:cubicBezTo>
                      <a:pt x="0" y="145"/>
                      <a:pt x="1" y="73"/>
                      <a:pt x="2" y="0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21" name="Полилиния 44"/>
              <p:cNvSpPr>
                <a:spLocks/>
              </p:cNvSpPr>
              <p:nvPr/>
            </p:nvSpPr>
            <p:spPr bwMode="auto">
              <a:xfrm rot="16200000" flipV="1">
                <a:off x="9366943" y="-651271"/>
                <a:ext cx="13322" cy="3034090"/>
              </a:xfrm>
              <a:custGeom>
                <a:avLst/>
                <a:gdLst>
                  <a:gd name="T0" fmla="*/ 2 w 4"/>
                  <a:gd name="T1" fmla="*/ 853 h 853"/>
                  <a:gd name="T2" fmla="*/ 0 w 4"/>
                  <a:gd name="T3" fmla="*/ 640 h 853"/>
                  <a:gd name="T4" fmla="*/ 1 w 4"/>
                  <a:gd name="T5" fmla="*/ 533 h 853"/>
                  <a:gd name="T6" fmla="*/ 1 w 4"/>
                  <a:gd name="T7" fmla="*/ 427 h 853"/>
                  <a:gd name="T8" fmla="*/ 0 w 4"/>
                  <a:gd name="T9" fmla="*/ 213 h 853"/>
                  <a:gd name="T10" fmla="*/ 0 w 4"/>
                  <a:gd name="T11" fmla="*/ 107 h 853"/>
                  <a:gd name="T12" fmla="*/ 2 w 4"/>
                  <a:gd name="T13" fmla="*/ 0 h 853"/>
                  <a:gd name="T14" fmla="*/ 2 w 4"/>
                  <a:gd name="T15" fmla="*/ 0 h 853"/>
                  <a:gd name="T16" fmla="*/ 3 w 4"/>
                  <a:gd name="T17" fmla="*/ 107 h 853"/>
                  <a:gd name="T18" fmla="*/ 4 w 4"/>
                  <a:gd name="T19" fmla="*/ 213 h 853"/>
                  <a:gd name="T20" fmla="*/ 3 w 4"/>
                  <a:gd name="T21" fmla="*/ 427 h 853"/>
                  <a:gd name="T22" fmla="*/ 2 w 4"/>
                  <a:gd name="T23" fmla="*/ 533 h 853"/>
                  <a:gd name="T24" fmla="*/ 3 w 4"/>
                  <a:gd name="T25" fmla="*/ 640 h 853"/>
                  <a:gd name="T26" fmla="*/ 2 w 4"/>
                  <a:gd name="T27" fmla="*/ 853 h 8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" h="853">
                    <a:moveTo>
                      <a:pt x="2" y="853"/>
                    </a:moveTo>
                    <a:cubicBezTo>
                      <a:pt x="0" y="782"/>
                      <a:pt x="0" y="711"/>
                      <a:pt x="0" y="640"/>
                    </a:cubicBezTo>
                    <a:cubicBezTo>
                      <a:pt x="0" y="604"/>
                      <a:pt x="1" y="569"/>
                      <a:pt x="1" y="533"/>
                    </a:cubicBezTo>
                    <a:cubicBezTo>
                      <a:pt x="1" y="498"/>
                      <a:pt x="1" y="462"/>
                      <a:pt x="1" y="427"/>
                    </a:cubicBezTo>
                    <a:cubicBezTo>
                      <a:pt x="0" y="356"/>
                      <a:pt x="0" y="284"/>
                      <a:pt x="0" y="213"/>
                    </a:cubicBezTo>
                    <a:cubicBezTo>
                      <a:pt x="0" y="178"/>
                      <a:pt x="0" y="142"/>
                      <a:pt x="0" y="107"/>
                    </a:cubicBezTo>
                    <a:cubicBezTo>
                      <a:pt x="1" y="71"/>
                      <a:pt x="1" y="36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36"/>
                      <a:pt x="3" y="71"/>
                      <a:pt x="3" y="107"/>
                    </a:cubicBezTo>
                    <a:cubicBezTo>
                      <a:pt x="4" y="142"/>
                      <a:pt x="4" y="178"/>
                      <a:pt x="4" y="213"/>
                    </a:cubicBezTo>
                    <a:cubicBezTo>
                      <a:pt x="4" y="284"/>
                      <a:pt x="3" y="356"/>
                      <a:pt x="3" y="427"/>
                    </a:cubicBezTo>
                    <a:cubicBezTo>
                      <a:pt x="3" y="462"/>
                      <a:pt x="2" y="498"/>
                      <a:pt x="2" y="533"/>
                    </a:cubicBezTo>
                    <a:cubicBezTo>
                      <a:pt x="3" y="569"/>
                      <a:pt x="3" y="604"/>
                      <a:pt x="3" y="640"/>
                    </a:cubicBezTo>
                    <a:cubicBezTo>
                      <a:pt x="4" y="711"/>
                      <a:pt x="3" y="782"/>
                      <a:pt x="2" y="853"/>
                    </a:cubicBez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</p:grpSp>
        <p:sp>
          <p:nvSpPr>
            <p:cNvPr id="12" name="Полилиния 45"/>
            <p:cNvSpPr>
              <a:spLocks noEditPoints="1"/>
            </p:cNvSpPr>
            <p:nvPr/>
          </p:nvSpPr>
          <p:spPr bwMode="auto">
            <a:xfrm rot="16200000" flipV="1">
              <a:off x="5186001" y="5323012"/>
              <a:ext cx="477390" cy="524504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3" name="Полилиния 46"/>
            <p:cNvSpPr>
              <a:spLocks noEditPoints="1"/>
            </p:cNvSpPr>
            <p:nvPr/>
          </p:nvSpPr>
          <p:spPr bwMode="auto">
            <a:xfrm rot="16200000" flipV="1">
              <a:off x="5197295" y="5324846"/>
              <a:ext cx="477390" cy="511956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4" name="Полилиния 47"/>
            <p:cNvSpPr>
              <a:spLocks noEditPoints="1"/>
            </p:cNvSpPr>
            <p:nvPr/>
          </p:nvSpPr>
          <p:spPr bwMode="auto">
            <a:xfrm rot="16200000" flipV="1">
              <a:off x="11076843" y="5321082"/>
              <a:ext cx="508476" cy="519485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5" name="Полилиния 48"/>
            <p:cNvSpPr>
              <a:spLocks noEditPoints="1"/>
            </p:cNvSpPr>
            <p:nvPr/>
          </p:nvSpPr>
          <p:spPr bwMode="auto">
            <a:xfrm rot="16200000" flipV="1">
              <a:off x="11093207" y="5321324"/>
              <a:ext cx="470728" cy="534543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6" name="Полилиния 49"/>
            <p:cNvSpPr>
              <a:spLocks noEditPoints="1"/>
            </p:cNvSpPr>
            <p:nvPr/>
          </p:nvSpPr>
          <p:spPr bwMode="auto">
            <a:xfrm rot="16200000" flipV="1">
              <a:off x="11051654" y="771453"/>
              <a:ext cx="468508" cy="519485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7" name="Полилиния 50"/>
            <p:cNvSpPr>
              <a:spLocks noEditPoints="1"/>
            </p:cNvSpPr>
            <p:nvPr/>
          </p:nvSpPr>
          <p:spPr bwMode="auto">
            <a:xfrm rot="16200000" flipV="1">
              <a:off x="11044126" y="786511"/>
              <a:ext cx="468508" cy="489370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8" name="Полилиния 51"/>
            <p:cNvSpPr>
              <a:spLocks noEditPoints="1"/>
            </p:cNvSpPr>
            <p:nvPr/>
          </p:nvSpPr>
          <p:spPr bwMode="auto">
            <a:xfrm rot="16200000" flipV="1">
              <a:off x="5232723" y="721157"/>
              <a:ext cx="424100" cy="544581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9" name="Полилиния 52"/>
            <p:cNvSpPr>
              <a:spLocks noEditPoints="1"/>
            </p:cNvSpPr>
            <p:nvPr/>
          </p:nvSpPr>
          <p:spPr bwMode="auto">
            <a:xfrm rot="16200000" flipV="1">
              <a:off x="5241796" y="749729"/>
              <a:ext cx="428541" cy="491879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92891" y="1330347"/>
            <a:ext cx="3840480" cy="2103120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836613" y="1031195"/>
            <a:ext cx="5943600" cy="4572000"/>
          </a:xfr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492891" y="3555521"/>
            <a:ext cx="3840480" cy="2168517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6595758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4479362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slow"/>
    </mc:Fallback>
  </mc:AlternateContent>
  <p:extLst mod="1"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624268" y="304800"/>
            <a:ext cx="1729531" cy="56769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199" y="304800"/>
            <a:ext cx="8633671" cy="56769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2058033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396309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65613" y="1828800"/>
            <a:ext cx="6858002" cy="1828800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265610" y="3733800"/>
            <a:ext cx="6858002" cy="9144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xmlns="" val="12292579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065212" y="1825625"/>
            <a:ext cx="4954588" cy="418795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4951414" cy="418795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9727551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69848" y="1681163"/>
            <a:ext cx="4956048" cy="823912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069848" y="2505075"/>
            <a:ext cx="4956048" cy="34766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4956048" cy="823912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4956048" cy="34766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3185716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5128164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8478748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Две картинки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 lang="ru-RU" smtClean="0"/>
              <a:pPr/>
              <a:t>‹#›</a:t>
            </a:fld>
            <a:endParaRPr lang="ru-RU" dirty="0"/>
          </a:p>
        </p:txBody>
      </p:sp>
      <p:grpSp>
        <p:nvGrpSpPr>
          <p:cNvPr id="9" name="Группа 8"/>
          <p:cNvGrpSpPr/>
          <p:nvPr/>
        </p:nvGrpSpPr>
        <p:grpSpPr>
          <a:xfrm>
            <a:off x="574431" y="724619"/>
            <a:ext cx="5318979" cy="3795623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0" name="Полилиния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1" name="Полилиния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2" name="Полилиния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3" name="Полилиния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4" name="Полилиния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5" name="Полилиния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6" name="Полилиния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7" name="Полилиния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8" name="Полилиния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9" name="Полилиния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0" name="Полилиния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1" name="Полилиния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</p:grpSp>
      <p:grpSp>
        <p:nvGrpSpPr>
          <p:cNvPr id="22" name="Группа 21"/>
          <p:cNvGrpSpPr/>
          <p:nvPr/>
        </p:nvGrpSpPr>
        <p:grpSpPr>
          <a:xfrm>
            <a:off x="6285120" y="724619"/>
            <a:ext cx="5318979" cy="3795623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23" name="Полилиния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4" name="Полилиния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5" name="Полилиния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6" name="Полилиния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7" name="Полилиния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8" name="Полилиния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9" name="Полилиния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0" name="Полилиния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1" name="Полилиния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2" name="Полилиния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3" name="Полилиния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4" name="Полилиния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</p:grpSp>
      <p:sp>
        <p:nvSpPr>
          <p:cNvPr id="36" name="Рисунок 33"/>
          <p:cNvSpPr>
            <a:spLocks noGrp="1" noChangeAspect="1"/>
          </p:cNvSpPr>
          <p:nvPr>
            <p:ph type="pic" sz="quarter" idx="17"/>
          </p:nvPr>
        </p:nvSpPr>
        <p:spPr>
          <a:xfrm>
            <a:off x="833620" y="1020195"/>
            <a:ext cx="4800601" cy="32004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37" name="Рисунок 33"/>
          <p:cNvSpPr>
            <a:spLocks noGrp="1" noChangeAspect="1"/>
          </p:cNvSpPr>
          <p:nvPr>
            <p:ph type="pic" sz="quarter" idx="18"/>
          </p:nvPr>
        </p:nvSpPr>
        <p:spPr>
          <a:xfrm>
            <a:off x="6544309" y="1020195"/>
            <a:ext cx="4800601" cy="32004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39" name="Текст 3"/>
          <p:cNvSpPr>
            <a:spLocks noGrp="1"/>
          </p:cNvSpPr>
          <p:nvPr>
            <p:ph type="body" sz="half" idx="2"/>
          </p:nvPr>
        </p:nvSpPr>
        <p:spPr>
          <a:xfrm>
            <a:off x="1052423" y="4648200"/>
            <a:ext cx="4368980" cy="129540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0" name="Текст 3"/>
          <p:cNvSpPr>
            <a:spLocks noGrp="1"/>
          </p:cNvSpPr>
          <p:nvPr>
            <p:ph type="body" sz="half" idx="19"/>
          </p:nvPr>
        </p:nvSpPr>
        <p:spPr>
          <a:xfrm>
            <a:off x="6742908" y="4648200"/>
            <a:ext cx="4368980" cy="129540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xmlns="" val="11682748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артинки с подписями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 lang="ru-RU" smtClean="0"/>
              <a:pPr/>
              <a:t>‹#›</a:t>
            </a:fld>
            <a:endParaRPr lang="ru-RU" dirty="0"/>
          </a:p>
        </p:txBody>
      </p:sp>
      <p:grpSp>
        <p:nvGrpSpPr>
          <p:cNvPr id="35" name="Группа 34"/>
          <p:cNvGrpSpPr>
            <a:grpSpLocks noChangeAspect="1"/>
          </p:cNvGrpSpPr>
          <p:nvPr/>
        </p:nvGrpSpPr>
        <p:grpSpPr>
          <a:xfrm rot="5400000">
            <a:off x="4030971" y="647727"/>
            <a:ext cx="4116828" cy="338328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38" name="Полилиния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1" name="Полилиния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2" name="Полилиния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3" name="Полилиния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4" name="Полилиния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5" name="Полилиния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6" name="Полилиния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7" name="Полилиния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8" name="Полилиния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9" name="Полилиния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50" name="Полилиния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51" name="Полилиния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</p:grpSp>
      <p:grpSp>
        <p:nvGrpSpPr>
          <p:cNvPr id="52" name="Группа 51"/>
          <p:cNvGrpSpPr>
            <a:grpSpLocks noChangeAspect="1"/>
          </p:cNvGrpSpPr>
          <p:nvPr/>
        </p:nvGrpSpPr>
        <p:grpSpPr>
          <a:xfrm rot="5400000">
            <a:off x="263071" y="1127733"/>
            <a:ext cx="4114800" cy="3381614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53" name="Полилиния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54" name="Полилиния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55" name="Полилиния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56" name="Полилиния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57" name="Полилиния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58" name="Полилиния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59" name="Полилиния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60" name="Полилиния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61" name="Полилиния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62" name="Полилиния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63" name="Полилиния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64" name="Полилиния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</p:grpSp>
      <p:grpSp>
        <p:nvGrpSpPr>
          <p:cNvPr id="65" name="Группа 64"/>
          <p:cNvGrpSpPr>
            <a:grpSpLocks noChangeAspect="1"/>
          </p:cNvGrpSpPr>
          <p:nvPr/>
        </p:nvGrpSpPr>
        <p:grpSpPr>
          <a:xfrm rot="5400000">
            <a:off x="7803905" y="1127738"/>
            <a:ext cx="4114800" cy="3381613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66" name="Полилиния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67" name="Полилиния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68" name="Полилиния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69" name="Полилиния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70" name="Полилиния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71" name="Полилиния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72" name="Полилиния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73" name="Полилиния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74" name="Полилиния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75" name="Полилиния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76" name="Полилиния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77" name="Полилиния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</p:grpSp>
      <p:sp>
        <p:nvSpPr>
          <p:cNvPr id="78" name="Рисунок 33"/>
          <p:cNvSpPr>
            <a:spLocks noGrp="1"/>
          </p:cNvSpPr>
          <p:nvPr>
            <p:ph type="pic" sz="quarter" idx="18"/>
          </p:nvPr>
        </p:nvSpPr>
        <p:spPr>
          <a:xfrm>
            <a:off x="4599885" y="533400"/>
            <a:ext cx="2971800" cy="36576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79" name="Рисунок 33"/>
          <p:cNvSpPr>
            <a:spLocks noGrp="1"/>
          </p:cNvSpPr>
          <p:nvPr>
            <p:ph type="pic" sz="quarter" idx="19"/>
          </p:nvPr>
        </p:nvSpPr>
        <p:spPr>
          <a:xfrm>
            <a:off x="834571" y="1013590"/>
            <a:ext cx="2971800" cy="36576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80" name="Рисунок 33"/>
          <p:cNvSpPr>
            <a:spLocks noGrp="1"/>
          </p:cNvSpPr>
          <p:nvPr>
            <p:ph type="pic" sz="quarter" idx="20"/>
          </p:nvPr>
        </p:nvSpPr>
        <p:spPr>
          <a:xfrm>
            <a:off x="8375405" y="1013591"/>
            <a:ext cx="2971800" cy="36576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81" name="Текст 3"/>
          <p:cNvSpPr>
            <a:spLocks noGrp="1"/>
          </p:cNvSpPr>
          <p:nvPr>
            <p:ph type="body" sz="half" idx="2"/>
          </p:nvPr>
        </p:nvSpPr>
        <p:spPr>
          <a:xfrm>
            <a:off x="948871" y="5018002"/>
            <a:ext cx="2743200" cy="91440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2" name="Текст 3"/>
          <p:cNvSpPr>
            <a:spLocks noGrp="1"/>
          </p:cNvSpPr>
          <p:nvPr>
            <p:ph type="body" sz="half" idx="21"/>
          </p:nvPr>
        </p:nvSpPr>
        <p:spPr>
          <a:xfrm>
            <a:off x="4707208" y="4582378"/>
            <a:ext cx="2743200" cy="91440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3" name="Текст 3"/>
          <p:cNvSpPr>
            <a:spLocks noGrp="1"/>
          </p:cNvSpPr>
          <p:nvPr>
            <p:ph type="body" sz="half" idx="22"/>
          </p:nvPr>
        </p:nvSpPr>
        <p:spPr>
          <a:xfrm>
            <a:off x="8489705" y="5018002"/>
            <a:ext cx="2743200" cy="91440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xmlns="" val="16819350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5212" y="304800"/>
            <a:ext cx="10058402" cy="12192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65214" y="1752600"/>
            <a:ext cx="10058400" cy="4229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075611" y="6019801"/>
            <a:ext cx="139626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1979613" y="6019801"/>
            <a:ext cx="59436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065213" y="6019801"/>
            <a:ext cx="7620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022B156B-59AE-415F-B24B-8756D48BB977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300630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0" r:id="rId8"/>
    <p:sldLayoutId id="2147483661" r:id="rId9"/>
    <p:sldLayoutId id="2147483662" r:id="rId10"/>
    <p:sldLayoutId id="2147483656" r:id="rId11"/>
    <p:sldLayoutId id="2147483657" r:id="rId12"/>
    <p:sldLayoutId id="2147483658" r:id="rId13"/>
    <p:sldLayoutId id="2147483659" r:id="rId14"/>
  </p:sldLayoutIdLst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slow"/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347472" indent="-347472" algn="l" defTabSz="914400" rtl="0" eaLnBrk="1" latinLnBrk="0" hangingPunct="1">
        <a:lnSpc>
          <a:spcPct val="100000"/>
        </a:lnSpc>
        <a:spcBef>
          <a:spcPts val="18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indent="-283464" algn="l" defTabSz="914400" rtl="0" eaLnBrk="1" latinLnBrk="0" hangingPunct="1">
        <a:lnSpc>
          <a:spcPct val="100000"/>
        </a:lnSpc>
        <a:spcBef>
          <a:spcPts val="12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17408" y="1132764"/>
            <a:ext cx="6823881" cy="4503761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«Я сорвал цветок, и он завял.</a:t>
            </a:r>
            <a:br>
              <a:rPr lang="ru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 поймал жука,</a:t>
            </a:r>
            <a:br>
              <a:rPr lang="ru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он умер у меня на ладони.</a:t>
            </a:r>
            <a:br>
              <a:rPr lang="ru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тогда я понял:</a:t>
            </a:r>
            <a:br>
              <a:rPr lang="ru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Прикоснуться к природе</a:t>
            </a:r>
            <a:br>
              <a:rPr lang="ru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Можно только сердцем»</a:t>
            </a:r>
          </a:p>
          <a:p>
            <a:pPr algn="ctr"/>
            <a:endParaRPr lang="ru-RU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/>
            <a:endParaRPr lang="ru-RU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</a:t>
            </a:r>
            <a:r>
              <a:rPr lang="ru-RU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Гвездослав</a:t>
            </a: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Павлов</a:t>
            </a:r>
          </a:p>
          <a:p>
            <a:pPr algn="ctr"/>
            <a:endParaRPr lang="ru-RU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Рисунок 3" descr="Картинки по запросу экологическая эмблема рисунки"/>
          <p:cNvPicPr/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21322347">
            <a:off x="-228529" y="1499834"/>
            <a:ext cx="4486346" cy="38855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805748268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7547" y="1647568"/>
            <a:ext cx="10058402" cy="1672280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Создание экологической тропы МАДОУ «Детский сад №16»</a:t>
            </a:r>
            <a:r>
              <a:rPr lang="ru-RU" sz="3200" dirty="0" smtClean="0">
                <a:solidFill>
                  <a:srgbClr val="002060"/>
                </a:solidFill>
                <a:latin typeface="Monotype Corsiva" pitchFamily="66" charset="0"/>
              </a:rPr>
              <a:t/>
            </a:r>
            <a:br>
              <a:rPr lang="ru-RU" sz="3200" dirty="0" smtClean="0">
                <a:solidFill>
                  <a:srgbClr val="002060"/>
                </a:solidFill>
                <a:latin typeface="Monotype Corsiva" pitchFamily="66" charset="0"/>
              </a:rPr>
            </a:br>
            <a:endParaRPr lang="ru-RU" sz="3200" b="0" i="0" dirty="0">
              <a:solidFill>
                <a:schemeClr val="tx1"/>
              </a:solidFill>
              <a:latin typeface="+mn-lt"/>
              <a:ea typeface="+mj-ea"/>
              <a:cs typeface="+mj-cs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 lang="ru-RU" smtClean="0"/>
              <a:pPr/>
              <a:t>10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024694414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89442" y="651934"/>
            <a:ext cx="4584879" cy="620606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1. Коми уголок</a:t>
            </a:r>
            <a:r>
              <a:rPr lang="ru-RU" dirty="0" smtClean="0">
                <a:solidFill>
                  <a:srgbClr val="002060"/>
                </a:solidFill>
                <a:latin typeface="+mn-lt"/>
              </a:rPr>
              <a:t/>
            </a:r>
            <a:br>
              <a:rPr lang="ru-RU" dirty="0" smtClean="0">
                <a:solidFill>
                  <a:srgbClr val="002060"/>
                </a:solidFill>
                <a:latin typeface="+mn-lt"/>
              </a:rPr>
            </a:br>
            <a:r>
              <a:rPr lang="ru-RU" sz="31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Знакомить детей с Коми республикой, с символикой и её культурой. Прививать любовь к родному краю.</a:t>
            </a:r>
            <a:br>
              <a:rPr lang="ru-RU" sz="31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ru-RU" sz="31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  (Из камней выложена карта республики Коми и раскрашена в цвет коми флага и отмечены большие города республики)</a:t>
            </a:r>
            <a:r>
              <a:rPr lang="ru-RU" dirty="0" smtClean="0">
                <a:solidFill>
                  <a:srgbClr val="002060"/>
                </a:solidFill>
                <a:latin typeface="Monotype Corsiva" pitchFamily="66" charset="0"/>
              </a:rPr>
              <a:t/>
            </a:r>
            <a:br>
              <a:rPr lang="ru-RU" dirty="0" smtClean="0">
                <a:solidFill>
                  <a:srgbClr val="002060"/>
                </a:solidFill>
                <a:latin typeface="Monotype Corsiva" pitchFamily="66" charset="0"/>
              </a:rPr>
            </a:br>
            <a:endParaRPr lang="ru-RU" sz="3600" b="0" i="0" dirty="0">
              <a:solidFill>
                <a:schemeClr val="tx1"/>
              </a:solidFill>
              <a:latin typeface="Segoe Print"/>
              <a:ea typeface="+mj-ea"/>
              <a:cs typeface="+mj-cs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 lang="ru-RU" smtClean="0"/>
              <a:pPr/>
              <a:t>11</a:t>
            </a:fld>
            <a:endParaRPr lang="ru-RU" dirty="0"/>
          </a:p>
        </p:txBody>
      </p:sp>
      <p:pic>
        <p:nvPicPr>
          <p:cNvPr id="4" name="Рисунок 3" descr="IMG_20170816_154343.jpg"/>
          <p:cNvPicPr>
            <a:picLocks noChangeAspect="1"/>
          </p:cNvPicPr>
          <p:nvPr/>
        </p:nvPicPr>
        <p:blipFill>
          <a:blip r:embed="rId2" cstate="print"/>
          <a:srcRect l="10939" t="29107" r="20047"/>
          <a:stretch>
            <a:fillRect/>
          </a:stretch>
        </p:blipFill>
        <p:spPr>
          <a:xfrm>
            <a:off x="734097" y="927279"/>
            <a:ext cx="3610860" cy="27818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 descr="IMG_20170816_154359.jpg"/>
          <p:cNvPicPr>
            <a:picLocks noChangeAspect="1"/>
          </p:cNvPicPr>
          <p:nvPr/>
        </p:nvPicPr>
        <p:blipFill>
          <a:blip r:embed="rId3" cstate="print"/>
          <a:srcRect l="15112" t="31549" r="8268" b="20188"/>
          <a:stretch>
            <a:fillRect/>
          </a:stretch>
        </p:blipFill>
        <p:spPr>
          <a:xfrm>
            <a:off x="3513577" y="2768957"/>
            <a:ext cx="3312226" cy="27818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219715311"/>
      </p:ext>
    </p:extLst>
  </p:cSld>
  <p:clrMapOvr>
    <a:masterClrMapping/>
  </p:clrMapOvr>
  <p:transition spd="slow">
    <p:strips dir="ld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51134" y="0"/>
            <a:ext cx="5054600" cy="68580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rgbClr val="002060"/>
                </a:solidFill>
                <a:latin typeface="+mn-lt"/>
              </a:rPr>
              <a:t/>
            </a:r>
            <a:br>
              <a:rPr lang="ru-RU" dirty="0" smtClean="0">
                <a:solidFill>
                  <a:srgbClr val="002060"/>
                </a:solidFill>
                <a:latin typeface="+mn-lt"/>
              </a:rPr>
            </a:br>
            <a:r>
              <a:rPr lang="ru-RU" dirty="0" smtClean="0">
                <a:solidFill>
                  <a:srgbClr val="002060"/>
                </a:solidFill>
                <a:latin typeface="+mn-lt"/>
              </a:rPr>
              <a:t/>
            </a:r>
            <a:br>
              <a:rPr lang="ru-RU" dirty="0" smtClean="0">
                <a:solidFill>
                  <a:srgbClr val="002060"/>
                </a:solidFill>
                <a:latin typeface="+mn-lt"/>
              </a:rPr>
            </a:br>
            <a:r>
              <a:rPr lang="ru-RU" dirty="0" smtClean="0">
                <a:solidFill>
                  <a:srgbClr val="002060"/>
                </a:solidFill>
                <a:latin typeface="+mn-lt"/>
              </a:rPr>
              <a:t/>
            </a:r>
            <a:br>
              <a:rPr lang="ru-RU" dirty="0" smtClean="0">
                <a:solidFill>
                  <a:srgbClr val="002060"/>
                </a:solidFill>
                <a:latin typeface="+mn-lt"/>
              </a:rPr>
            </a:br>
            <a:r>
              <a:rPr lang="ru-RU" dirty="0" smtClean="0">
                <a:solidFill>
                  <a:srgbClr val="002060"/>
                </a:solidFill>
                <a:latin typeface="+mn-lt"/>
              </a:rPr>
              <a:t/>
            </a:r>
            <a:br>
              <a:rPr lang="ru-RU" dirty="0" smtClean="0">
                <a:solidFill>
                  <a:srgbClr val="002060"/>
                </a:solidFill>
                <a:latin typeface="+mn-lt"/>
              </a:rPr>
            </a:br>
            <a:r>
              <a:rPr lang="ru-RU" dirty="0" smtClean="0">
                <a:solidFill>
                  <a:srgbClr val="002060"/>
                </a:solidFill>
                <a:latin typeface="+mn-lt"/>
              </a:rPr>
              <a:t/>
            </a:r>
            <a:br>
              <a:rPr lang="ru-RU" dirty="0" smtClean="0">
                <a:solidFill>
                  <a:srgbClr val="002060"/>
                </a:solidFill>
                <a:latin typeface="+mn-lt"/>
              </a:rPr>
            </a:br>
            <a:r>
              <a:rPr lang="ru-RU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2.Птичья столовая</a:t>
            </a:r>
            <a:r>
              <a:rPr lang="ru-RU" dirty="0" smtClean="0">
                <a:solidFill>
                  <a:srgbClr val="002060"/>
                </a:solidFill>
                <a:latin typeface="+mn-lt"/>
              </a:rPr>
              <a:t/>
            </a:r>
            <a:br>
              <a:rPr lang="ru-RU" dirty="0" smtClean="0">
                <a:solidFill>
                  <a:srgbClr val="002060"/>
                </a:solidFill>
                <a:latin typeface="+mn-lt"/>
              </a:rPr>
            </a:br>
            <a:r>
              <a:rPr lang="ru-RU" dirty="0" smtClean="0">
                <a:solidFill>
                  <a:srgbClr val="002060"/>
                </a:solidFill>
                <a:latin typeface="+mn-lt"/>
              </a:rPr>
              <a:t/>
            </a:r>
            <a:br>
              <a:rPr lang="ru-RU" dirty="0" smtClean="0">
                <a:solidFill>
                  <a:srgbClr val="002060"/>
                </a:solidFill>
                <a:latin typeface="+mn-lt"/>
              </a:rPr>
            </a:br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Знакомить с разновидностью птиц, учить различать зимующих и перелётных птиц их значение в природе.</a:t>
            </a:r>
            <a:b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Воспитывать доброе отношение к птицам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b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dirty="0" smtClean="0">
                <a:solidFill>
                  <a:srgbClr val="002060"/>
                </a:solidFill>
                <a:latin typeface="Monotype Corsiva" pitchFamily="66" charset="0"/>
              </a:rPr>
              <a:t/>
            </a:r>
            <a:br>
              <a:rPr lang="ru-RU" dirty="0" smtClean="0">
                <a:solidFill>
                  <a:srgbClr val="002060"/>
                </a:solidFill>
                <a:latin typeface="Monotype Corsiva" pitchFamily="66" charset="0"/>
              </a:rPr>
            </a:br>
            <a:endParaRPr lang="ru-RU" sz="3600" b="0" i="0" dirty="0">
              <a:solidFill>
                <a:schemeClr val="tx1"/>
              </a:solidFill>
              <a:latin typeface="Segoe Print"/>
              <a:ea typeface="+mj-ea"/>
              <a:cs typeface="+mj-cs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 lang="ru-RU" smtClean="0"/>
              <a:pPr/>
              <a:t>12</a:t>
            </a:fld>
            <a:endParaRPr lang="ru-RU" dirty="0"/>
          </a:p>
        </p:txBody>
      </p:sp>
      <p:pic>
        <p:nvPicPr>
          <p:cNvPr id="23553" name="Picture 1" descr="C:\Users\Yeti\Desktop\курсовая\IMG_20170817_115928.jpg"/>
          <p:cNvPicPr>
            <a:picLocks noChangeAspect="1" noChangeArrowheads="1"/>
          </p:cNvPicPr>
          <p:nvPr/>
        </p:nvPicPr>
        <p:blipFill>
          <a:blip r:embed="rId2" cstate="print"/>
          <a:srcRect r="6265" b="30704"/>
          <a:stretch>
            <a:fillRect/>
          </a:stretch>
        </p:blipFill>
        <p:spPr bwMode="auto">
          <a:xfrm>
            <a:off x="884081" y="978793"/>
            <a:ext cx="2889429" cy="284810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3554" name="Picture 2" descr="C:\Users\Yeti\Desktop\курсовая\IMG_20170817_114408.jpg"/>
          <p:cNvPicPr>
            <a:picLocks noChangeAspect="1" noChangeArrowheads="1"/>
          </p:cNvPicPr>
          <p:nvPr/>
        </p:nvPicPr>
        <p:blipFill>
          <a:blip r:embed="rId3" cstate="print"/>
          <a:srcRect l="21362" t="3756" r="1455" b="7793"/>
          <a:stretch>
            <a:fillRect/>
          </a:stretch>
        </p:blipFill>
        <p:spPr bwMode="auto">
          <a:xfrm>
            <a:off x="3335627" y="2613870"/>
            <a:ext cx="3447025" cy="29626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219715311"/>
      </p:ext>
    </p:extLst>
  </p:cSld>
  <p:clrMapOvr>
    <a:masterClrMapping/>
  </p:clrMapOvr>
  <p:transition spd="slow">
    <p:strips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 lang="ru-RU" smtClean="0"/>
              <a:pPr/>
              <a:t>13</a:t>
            </a:fld>
            <a:endParaRPr lang="ru-RU" dirty="0"/>
          </a:p>
        </p:txBody>
      </p:sp>
      <p:pic>
        <p:nvPicPr>
          <p:cNvPr id="7" name="Рисунок 6" descr="0bbkcUvaCxM.jpg"/>
          <p:cNvPicPr>
            <a:picLocks noGrp="1" noChangeAspect="1"/>
          </p:cNvPicPr>
          <p:nvPr>
            <p:ph type="pic" sz="quarter" idx="17"/>
          </p:nvPr>
        </p:nvPicPr>
        <p:blipFill>
          <a:blip r:embed="rId2" cstate="print"/>
          <a:srcRect t="5556" b="5556"/>
          <a:stretch>
            <a:fillRect/>
          </a:stretch>
        </p:blipFill>
        <p:spPr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Текст 4"/>
          <p:cNvSpPr>
            <a:spLocks noGrp="1"/>
          </p:cNvSpPr>
          <p:nvPr>
            <p:ph type="body" sz="half" idx="2"/>
          </p:nvPr>
        </p:nvSpPr>
        <p:spPr>
          <a:xfrm>
            <a:off x="3837709" y="5237017"/>
            <a:ext cx="5791200" cy="1094509"/>
          </a:xfrm>
        </p:spPr>
        <p:txBody>
          <a:bodyPr>
            <a:normAutofit/>
          </a:bodyPr>
          <a:lstStyle/>
          <a:p>
            <a:r>
              <a:rPr lang="ru-RU" sz="3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Забота о пернатых</a:t>
            </a:r>
            <a:endParaRPr lang="ru-RU" sz="32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Рисунок 9" descr="v5I2aUaOM8A.jpg"/>
          <p:cNvPicPr>
            <a:picLocks noGrp="1" noChangeAspect="1"/>
          </p:cNvPicPr>
          <p:nvPr>
            <p:ph type="pic" sz="quarter" idx="18"/>
          </p:nvPr>
        </p:nvPicPr>
        <p:blipFill>
          <a:blip r:embed="rId3" cstate="print"/>
          <a:srcRect t="5556" b="5556"/>
          <a:stretch>
            <a:fillRect/>
          </a:stretch>
        </p:blipFill>
        <p:spPr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89442" y="231818"/>
            <a:ext cx="4584879" cy="6195485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3. Берёзовая роща </a:t>
            </a:r>
            <a:r>
              <a:rPr lang="ru-RU" b="1" dirty="0" smtClean="0">
                <a:solidFill>
                  <a:srgbClr val="FF0000"/>
                </a:solidFill>
                <a:latin typeface="+mn-lt"/>
              </a:rPr>
              <a:t/>
            </a:r>
            <a:br>
              <a:rPr lang="ru-RU" b="1" dirty="0" smtClean="0">
                <a:solidFill>
                  <a:srgbClr val="FF0000"/>
                </a:solidFill>
                <a:latin typeface="+mn-lt"/>
              </a:rPr>
            </a:br>
            <a:r>
              <a:rPr lang="ru-RU" b="1" dirty="0" smtClean="0">
                <a:solidFill>
                  <a:srgbClr val="FF0000"/>
                </a:solidFill>
                <a:latin typeface="+mn-lt"/>
              </a:rPr>
              <a:t/>
            </a:r>
            <a:br>
              <a:rPr lang="ru-RU" b="1" dirty="0" smtClean="0">
                <a:solidFill>
                  <a:srgbClr val="FF0000"/>
                </a:solidFill>
                <a:latin typeface="+mn-lt"/>
              </a:rPr>
            </a:br>
            <a:r>
              <a:rPr lang="ru-RU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Создать условия для наблюдений за берёзами разного возраста; Воспитывать бережное отношение к деревьям и кустарникам </a:t>
            </a:r>
            <a:r>
              <a:rPr lang="ru-RU" dirty="0" smtClean="0">
                <a:solidFill>
                  <a:srgbClr val="002060"/>
                </a:solidFill>
                <a:latin typeface="+mn-lt"/>
              </a:rPr>
              <a:t/>
            </a:r>
            <a:br>
              <a:rPr lang="ru-RU" dirty="0" smtClean="0">
                <a:solidFill>
                  <a:srgbClr val="002060"/>
                </a:solidFill>
                <a:latin typeface="+mn-lt"/>
              </a:rPr>
            </a:br>
            <a:r>
              <a:rPr lang="ru-RU" dirty="0" smtClean="0">
                <a:solidFill>
                  <a:srgbClr val="002060"/>
                </a:solidFill>
                <a:latin typeface="+mn-lt"/>
              </a:rPr>
              <a:t/>
            </a:r>
            <a:br>
              <a:rPr lang="ru-RU" dirty="0" smtClean="0">
                <a:solidFill>
                  <a:srgbClr val="002060"/>
                </a:solidFill>
                <a:latin typeface="+mn-lt"/>
              </a:rPr>
            </a:br>
            <a:r>
              <a:rPr lang="ru-RU" dirty="0" smtClean="0">
                <a:solidFill>
                  <a:srgbClr val="002060"/>
                </a:solidFill>
                <a:latin typeface="Monotype Corsiva" pitchFamily="66" charset="0"/>
              </a:rPr>
              <a:t/>
            </a:r>
            <a:br>
              <a:rPr lang="ru-RU" dirty="0" smtClean="0">
                <a:solidFill>
                  <a:srgbClr val="002060"/>
                </a:solidFill>
                <a:latin typeface="Monotype Corsiva" pitchFamily="66" charset="0"/>
              </a:rPr>
            </a:br>
            <a:endParaRPr lang="ru-RU" sz="3600" b="0" i="0" dirty="0">
              <a:solidFill>
                <a:schemeClr val="tx1"/>
              </a:solidFill>
              <a:latin typeface="Segoe Print"/>
              <a:ea typeface="+mj-ea"/>
              <a:cs typeface="+mj-cs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 lang="ru-RU" smtClean="0"/>
              <a:pPr/>
              <a:t>14</a:t>
            </a:fld>
            <a:endParaRPr lang="ru-RU" dirty="0"/>
          </a:p>
        </p:txBody>
      </p:sp>
      <p:pic>
        <p:nvPicPr>
          <p:cNvPr id="22530" name="Picture 2" descr="C:\Users\Yeti\Desktop\курсовая\IMG_20170817_11585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75762" y="1062505"/>
            <a:ext cx="5898526" cy="44238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219715311"/>
      </p:ext>
    </p:extLst>
  </p:cSld>
  <p:clrMapOvr>
    <a:masterClrMapping/>
  </p:clrMapOvr>
  <p:transition spd="slow">
    <p:diamond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15954" y="206063"/>
            <a:ext cx="5276045" cy="1867436"/>
          </a:xfrm>
        </p:spPr>
        <p:txBody>
          <a:bodyPr>
            <a:normAutofit fontScale="90000"/>
          </a:bodyPr>
          <a:lstStyle/>
          <a:p>
            <a:r>
              <a:rPr lang="ru-RU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Праздник «Берёзки»</a:t>
            </a:r>
            <a:r>
              <a:rPr lang="ru-RU" dirty="0" smtClean="0">
                <a:solidFill>
                  <a:srgbClr val="002060"/>
                </a:solidFill>
                <a:latin typeface="+mn-lt"/>
              </a:rPr>
              <a:t/>
            </a:r>
            <a:br>
              <a:rPr lang="ru-RU" dirty="0" smtClean="0">
                <a:solidFill>
                  <a:srgbClr val="002060"/>
                </a:solidFill>
                <a:latin typeface="+mn-lt"/>
              </a:rPr>
            </a:br>
            <a:r>
              <a:rPr lang="ru-RU" dirty="0" smtClean="0">
                <a:solidFill>
                  <a:srgbClr val="002060"/>
                </a:solidFill>
                <a:latin typeface="+mn-lt"/>
              </a:rPr>
              <a:t/>
            </a:r>
            <a:br>
              <a:rPr lang="ru-RU" dirty="0" smtClean="0">
                <a:solidFill>
                  <a:srgbClr val="002060"/>
                </a:solidFill>
                <a:latin typeface="+mn-lt"/>
              </a:rPr>
            </a:br>
            <a:r>
              <a:rPr lang="ru-RU" dirty="0" smtClean="0">
                <a:solidFill>
                  <a:srgbClr val="002060"/>
                </a:solidFill>
                <a:latin typeface="Monotype Corsiva" pitchFamily="66" charset="0"/>
              </a:rPr>
              <a:t/>
            </a:r>
            <a:br>
              <a:rPr lang="ru-RU" dirty="0" smtClean="0">
                <a:solidFill>
                  <a:srgbClr val="002060"/>
                </a:solidFill>
                <a:latin typeface="Monotype Corsiva" pitchFamily="66" charset="0"/>
              </a:rPr>
            </a:br>
            <a:endParaRPr lang="ru-RU" sz="3600" b="0" i="0" dirty="0">
              <a:solidFill>
                <a:schemeClr val="tx1"/>
              </a:solidFill>
              <a:latin typeface="Segoe Print"/>
              <a:ea typeface="+mj-ea"/>
              <a:cs typeface="+mj-cs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 lang="ru-RU" smtClean="0"/>
              <a:pPr/>
              <a:t>15</a:t>
            </a:fld>
            <a:endParaRPr lang="ru-RU" dirty="0"/>
          </a:p>
        </p:txBody>
      </p:sp>
      <p:pic>
        <p:nvPicPr>
          <p:cNvPr id="21505" name="Picture 1" descr="C:\Users\Yeti\Desktop\курсовая\iFgxiOIDZm4.jpg"/>
          <p:cNvPicPr>
            <a:picLocks noChangeAspect="1" noChangeArrowheads="1"/>
          </p:cNvPicPr>
          <p:nvPr/>
        </p:nvPicPr>
        <p:blipFill>
          <a:blip r:embed="rId2" cstate="print"/>
          <a:srcRect t="11831" r="6666" b="10047"/>
          <a:stretch>
            <a:fillRect/>
          </a:stretch>
        </p:blipFill>
        <p:spPr bwMode="auto">
          <a:xfrm>
            <a:off x="802783" y="965917"/>
            <a:ext cx="3385039" cy="21250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1506" name="Picture 2" descr="C:\Users\Yeti\Desktop\курсовая\hzABy_q_Lb0.jpg"/>
          <p:cNvPicPr>
            <a:picLocks noChangeAspect="1" noChangeArrowheads="1"/>
          </p:cNvPicPr>
          <p:nvPr/>
        </p:nvPicPr>
        <p:blipFill>
          <a:blip r:embed="rId3" cstate="print"/>
          <a:srcRect l="7981" t="9578" r="751"/>
          <a:stretch>
            <a:fillRect/>
          </a:stretch>
        </p:blipFill>
        <p:spPr bwMode="auto">
          <a:xfrm>
            <a:off x="3013656" y="2975019"/>
            <a:ext cx="3580327" cy="26603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7495504" y="708338"/>
            <a:ext cx="4353059" cy="59886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Дети познакомились с многообразием видов берёз. Узнали что делают из коры берёзы, из её листьев и самой берёзы.</a:t>
            </a:r>
          </a:p>
          <a:p>
            <a:pPr algn="ctr"/>
            <a:r>
              <a:rPr lang="ru-RU" sz="2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Так же узнали  о её лечебных свойствах.</a:t>
            </a:r>
          </a:p>
          <a:p>
            <a:pPr algn="ctr"/>
            <a:r>
              <a:rPr lang="ru-RU" sz="2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Немного поиграли, а в заключении  украсили берёзки.</a:t>
            </a:r>
          </a:p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19715311"/>
      </p:ext>
    </p:extLst>
  </p:cSld>
  <p:clrMapOvr>
    <a:masterClrMapping/>
  </p:clrMapOvr>
  <p:transition spd="slow">
    <p:diamond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89442" y="231819"/>
            <a:ext cx="4584879" cy="4623516"/>
          </a:xfrm>
        </p:spPr>
        <p:txBody>
          <a:bodyPr>
            <a:normAutofit/>
          </a:bodyPr>
          <a:lstStyle/>
          <a:p>
            <a:pPr algn="ctr"/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Собираем листья для гербария и поделок</a:t>
            </a:r>
            <a:r>
              <a:rPr lang="ru-RU" dirty="0" smtClean="0">
                <a:solidFill>
                  <a:srgbClr val="002060"/>
                </a:solidFill>
                <a:latin typeface="+mn-lt"/>
              </a:rPr>
              <a:t/>
            </a:r>
            <a:br>
              <a:rPr lang="ru-RU" dirty="0" smtClean="0">
                <a:solidFill>
                  <a:srgbClr val="002060"/>
                </a:solidFill>
                <a:latin typeface="+mn-lt"/>
              </a:rPr>
            </a:br>
            <a:r>
              <a:rPr lang="ru-RU" dirty="0" smtClean="0">
                <a:solidFill>
                  <a:srgbClr val="002060"/>
                </a:solidFill>
                <a:latin typeface="+mn-lt"/>
              </a:rPr>
              <a:t/>
            </a:r>
            <a:br>
              <a:rPr lang="ru-RU" dirty="0" smtClean="0">
                <a:solidFill>
                  <a:srgbClr val="002060"/>
                </a:solidFill>
                <a:latin typeface="+mn-lt"/>
              </a:rPr>
            </a:br>
            <a:r>
              <a:rPr lang="ru-RU" dirty="0" smtClean="0">
                <a:solidFill>
                  <a:srgbClr val="002060"/>
                </a:solidFill>
                <a:latin typeface="Monotype Corsiva" pitchFamily="66" charset="0"/>
              </a:rPr>
              <a:t/>
            </a:r>
            <a:br>
              <a:rPr lang="ru-RU" dirty="0" smtClean="0">
                <a:solidFill>
                  <a:srgbClr val="002060"/>
                </a:solidFill>
                <a:latin typeface="Monotype Corsiva" pitchFamily="66" charset="0"/>
              </a:rPr>
            </a:br>
            <a:endParaRPr lang="ru-RU" sz="3600" b="0" i="0" dirty="0">
              <a:solidFill>
                <a:schemeClr val="tx1"/>
              </a:solidFill>
              <a:latin typeface="Segoe Print"/>
              <a:ea typeface="+mj-ea"/>
              <a:cs typeface="+mj-cs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 lang="ru-RU" smtClean="0"/>
              <a:pPr/>
              <a:t>16</a:t>
            </a:fld>
            <a:endParaRPr lang="ru-RU" dirty="0"/>
          </a:p>
        </p:txBody>
      </p:sp>
      <p:pic>
        <p:nvPicPr>
          <p:cNvPr id="4" name="Рисунок 3" descr="IMG_20170721_10253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17430" y="1197736"/>
            <a:ext cx="5563673" cy="41727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219715311"/>
      </p:ext>
    </p:extLst>
  </p:cSld>
  <p:clrMapOvr>
    <a:masterClrMapping/>
  </p:clrMapOvr>
  <p:transition spd="slow">
    <p:diamond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1939006" y="0"/>
            <a:ext cx="8770514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4.Во саду ли в огороде</a:t>
            </a:r>
            <a:endParaRPr lang="ru-RU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Рисунок 6" descr="IMG_20170721_114227.jpg"/>
          <p:cNvPicPr>
            <a:picLocks noGrp="1" noChangeAspect="1"/>
          </p:cNvPicPr>
          <p:nvPr>
            <p:ph type="pic" sz="quarter" idx="17"/>
          </p:nvPr>
        </p:nvPicPr>
        <p:blipFill>
          <a:blip r:embed="rId2" cstate="print"/>
          <a:srcRect t="5556" b="5556"/>
          <a:stretch>
            <a:fillRect/>
          </a:stretch>
        </p:blipFill>
        <p:spPr>
          <a:xfrm>
            <a:off x="6418905" y="991673"/>
            <a:ext cx="5042081" cy="33613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 descr="fmeyL9RXBA0.jpg"/>
          <p:cNvPicPr>
            <a:picLocks noGrp="1" noChangeAspect="1"/>
          </p:cNvPicPr>
          <p:nvPr>
            <p:ph type="pic" sz="quarter" idx="18"/>
          </p:nvPr>
        </p:nvPicPr>
        <p:blipFill>
          <a:blip r:embed="rId3" cstate="print"/>
          <a:srcRect t="5556" b="5556"/>
          <a:stretch>
            <a:fillRect/>
          </a:stretch>
        </p:blipFill>
        <p:spPr>
          <a:xfrm>
            <a:off x="877888" y="981075"/>
            <a:ext cx="4800600" cy="3200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18940" y="4691270"/>
            <a:ext cx="11655008" cy="1696650"/>
          </a:xfrm>
        </p:spPr>
        <p:txBody>
          <a:bodyPr>
            <a:noAutofit/>
          </a:bodyPr>
          <a:lstStyle/>
          <a:p>
            <a:pPr algn="ctr"/>
            <a:r>
              <a:rPr lang="ru-RU" sz="3200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Расширять и обогащать знания детей о культурных огородных растениях, выращиваемых в открытом грунте р. Коми; обучать навыкам ухода за ними.</a:t>
            </a:r>
            <a:endParaRPr lang="ru-RU" sz="3200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 lang="ru-RU" smtClean="0"/>
              <a:pPr/>
              <a:t>17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161633769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IMG_20170816_154258.jpg"/>
          <p:cNvPicPr>
            <a:picLocks noGrp="1" noChangeAspect="1"/>
          </p:cNvPicPr>
          <p:nvPr>
            <p:ph type="pic" sz="quarter" idx="18"/>
          </p:nvPr>
        </p:nvPicPr>
        <p:blipFill>
          <a:blip r:embed="rId2" cstate="print"/>
          <a:srcRect l="26882" t="910" r="19531"/>
          <a:stretch>
            <a:fillRect/>
          </a:stretch>
        </p:blipFill>
        <p:spPr>
          <a:xfrm>
            <a:off x="4662153" y="426694"/>
            <a:ext cx="2819380" cy="3802942"/>
          </a:xfrm>
        </p:spPr>
      </p:pic>
      <p:pic>
        <p:nvPicPr>
          <p:cNvPr id="9" name="Рисунок 8" descr="IMG_20170719_112300.jpg"/>
          <p:cNvPicPr>
            <a:picLocks noGrp="1" noChangeAspect="1"/>
          </p:cNvPicPr>
          <p:nvPr>
            <p:ph type="pic" sz="quarter" idx="19"/>
          </p:nvPr>
        </p:nvPicPr>
        <p:blipFill>
          <a:blip r:embed="rId3" cstate="print"/>
          <a:srcRect l="10058" t="1128" r="5897" b="1880"/>
          <a:stretch>
            <a:fillRect/>
          </a:stretch>
        </p:blipFill>
        <p:spPr>
          <a:xfrm>
            <a:off x="705395" y="1018903"/>
            <a:ext cx="3161211" cy="36053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Рисунок 10" descr="IMG_20170816_154535.jpg"/>
          <p:cNvPicPr>
            <a:picLocks noGrp="1" noChangeAspect="1"/>
          </p:cNvPicPr>
          <p:nvPr>
            <p:ph type="pic" sz="quarter" idx="20"/>
          </p:nvPr>
        </p:nvPicPr>
        <p:blipFill>
          <a:blip r:embed="rId4" cstate="print"/>
          <a:srcRect l="19531" r="19531"/>
          <a:stretch>
            <a:fillRect/>
          </a:stretch>
        </p:blipFill>
        <p:spPr/>
      </p:pic>
      <p:sp>
        <p:nvSpPr>
          <p:cNvPr id="7" name="Текст 6"/>
          <p:cNvSpPr>
            <a:spLocks noGrp="1"/>
          </p:cNvSpPr>
          <p:nvPr>
            <p:ph type="body" sz="half" idx="22"/>
          </p:nvPr>
        </p:nvSpPr>
        <p:spPr>
          <a:xfrm>
            <a:off x="1410789" y="5018002"/>
            <a:ext cx="9822116" cy="1408924"/>
          </a:xfrm>
        </p:spPr>
        <p:txBody>
          <a:bodyPr>
            <a:normAutofit fontScale="92500" lnSpcReduction="10000"/>
          </a:bodyPr>
          <a:lstStyle/>
          <a:p>
            <a:r>
              <a:rPr lang="ru-RU" sz="3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Способствует развитию наблюдательности и любознательности у детей, что помогает лучше познакомиться с растительным миром</a:t>
            </a:r>
          </a:p>
          <a:p>
            <a:endParaRPr lang="ru-RU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 lang="ru-RU" smtClean="0"/>
              <a:pPr/>
              <a:t>18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242303163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1939006" y="0"/>
            <a:ext cx="8770514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5. Метеостанция</a:t>
            </a:r>
            <a:endParaRPr lang="ru-RU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18939" y="4518991"/>
            <a:ext cx="11973061" cy="2146852"/>
          </a:xfrm>
        </p:spPr>
        <p:txBody>
          <a:bodyPr>
            <a:noAutofit/>
          </a:bodyPr>
          <a:lstStyle/>
          <a:p>
            <a:pPr algn="ctr"/>
            <a:r>
              <a:rPr lang="ru-RU" sz="3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 использовании простых приборов для определения погоды  у детей развивается наблюдательность, умение делать выводы, обобщать – всё это необходимо для общего развития ребёнка.</a:t>
            </a:r>
            <a:endParaRPr lang="ru-RU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 lang="ru-RU" smtClean="0"/>
              <a:pPr/>
              <a:t>19</a:t>
            </a:fld>
            <a:endParaRPr lang="ru-RU" dirty="0"/>
          </a:p>
        </p:txBody>
      </p:sp>
      <p:pic>
        <p:nvPicPr>
          <p:cNvPr id="14" name="Рисунок 13" descr="deoqutlul2A.jpg"/>
          <p:cNvPicPr>
            <a:picLocks noGrp="1" noChangeAspect="1"/>
          </p:cNvPicPr>
          <p:nvPr>
            <p:ph type="pic" sz="quarter" idx="17"/>
          </p:nvPr>
        </p:nvPicPr>
        <p:blipFill>
          <a:blip r:embed="rId2" cstate="print"/>
          <a:srcRect t="25000" b="25000"/>
          <a:stretch>
            <a:fillRect/>
          </a:stretch>
        </p:blipFill>
        <p:spPr>
          <a:xfrm>
            <a:off x="949530" y="968680"/>
            <a:ext cx="4800601" cy="3200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6385" name="Picture 1" descr="C:\Users\Yeti\Desktop\курсовая\IMG_20170817_11413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22774" y="914399"/>
            <a:ext cx="4447505" cy="333562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2161633769"/>
      </p:ext>
    </p:extLst>
  </p:cSld>
  <p:clrMapOvr>
    <a:masterClrMapping/>
  </p:clrMapOvr>
  <p:transition spd="slow">
    <p:diamond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 lang="ru-RU" smtClean="0"/>
              <a:pPr/>
              <a:t>2</a:t>
            </a:fld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569844" y="493982"/>
            <a:ext cx="11171582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 </a:t>
            </a:r>
            <a:r>
              <a:rPr lang="ru-RU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Актуальность</a:t>
            </a:r>
          </a:p>
          <a:p>
            <a:endParaRPr lang="ru-RU" sz="32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rial" pitchFamily="34" charset="0"/>
            </a:endParaRPr>
          </a:p>
          <a:p>
            <a:endParaRPr lang="ru-RU" sz="32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rial" pitchFamily="34" charset="0"/>
            </a:endParaRPr>
          </a:p>
          <a:p>
            <a:endParaRPr lang="ru-RU" sz="40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rial" pitchFamily="34" charset="0"/>
            </a:endParaRPr>
          </a:p>
          <a:p>
            <a:endParaRPr lang="ru-RU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914401" y="2146853"/>
            <a:ext cx="1032344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Экологическое образование детей дошкольного возраста имеет важное значение, так как в этот период ребёнок проходит самый интенсивный духовный и интеллектуальный путь развития. </a:t>
            </a:r>
            <a:endParaRPr lang="ru-RU" sz="3200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17403958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1939006" y="0"/>
            <a:ext cx="8770514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6. Зелёная аптека</a:t>
            </a:r>
            <a:endParaRPr lang="ru-RU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404730" y="4863547"/>
            <a:ext cx="10533986" cy="1802295"/>
          </a:xfrm>
        </p:spPr>
        <p:txBody>
          <a:bodyPr>
            <a:noAutofit/>
          </a:bodyPr>
          <a:lstStyle/>
          <a:p>
            <a:pPr algn="ctr"/>
            <a:r>
              <a:rPr lang="ru-RU" sz="3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Расширять и закреплять знания детей о лекарственных растениях</a:t>
            </a:r>
            <a:endParaRPr lang="ru-RU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 lang="ru-RU" smtClean="0"/>
              <a:pPr/>
              <a:t>20</a:t>
            </a:fld>
            <a:endParaRPr lang="ru-RU" dirty="0"/>
          </a:p>
        </p:txBody>
      </p:sp>
      <p:pic>
        <p:nvPicPr>
          <p:cNvPr id="9" name="Рисунок 8" descr="IMG_20170627_10322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649738" y="933980"/>
            <a:ext cx="4700789" cy="334206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" name="Рисунок 13" descr="IMG_20170630_161132.jpg"/>
          <p:cNvPicPr>
            <a:picLocks noGrp="1" noChangeAspect="1"/>
          </p:cNvPicPr>
          <p:nvPr>
            <p:ph type="pic" sz="quarter" idx="17"/>
          </p:nvPr>
        </p:nvPicPr>
        <p:blipFill>
          <a:blip r:embed="rId3" cstate="print"/>
          <a:srcRect t="5556" b="5556"/>
          <a:stretch>
            <a:fillRect/>
          </a:stretch>
        </p:blipFill>
        <p:spPr>
          <a:xfrm>
            <a:off x="840741" y="996040"/>
            <a:ext cx="4800601" cy="3200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2161633769"/>
      </p:ext>
    </p:extLst>
  </p:cSld>
  <p:clrMapOvr>
    <a:masterClrMapping/>
  </p:clrMapOvr>
  <p:transition spd="slow">
    <p:plus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IMG_20170627_102542.jpg"/>
          <p:cNvPicPr>
            <a:picLocks noGrp="1" noChangeAspect="1"/>
          </p:cNvPicPr>
          <p:nvPr>
            <p:ph type="pic" sz="quarter" idx="18"/>
          </p:nvPr>
        </p:nvPicPr>
        <p:blipFill>
          <a:blip r:embed="rId2" cstate="print"/>
          <a:srcRect t="3846" b="3846"/>
          <a:stretch>
            <a:fillRect/>
          </a:stretch>
        </p:blipFill>
        <p:spPr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Рисунок 11" descr="IMG_20170719_105348.jpg"/>
          <p:cNvPicPr>
            <a:picLocks noGrp="1" noChangeAspect="1"/>
          </p:cNvPicPr>
          <p:nvPr>
            <p:ph type="pic" sz="quarter" idx="20"/>
          </p:nvPr>
        </p:nvPicPr>
        <p:blipFill>
          <a:blip r:embed="rId3" cstate="print"/>
          <a:srcRect l="19531" r="19531"/>
          <a:stretch>
            <a:fillRect/>
          </a:stretch>
        </p:blipFill>
        <p:spPr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 lang="ru-RU" smtClean="0"/>
              <a:pPr/>
              <a:t>21</a:t>
            </a:fld>
            <a:endParaRPr lang="ru-RU" dirty="0"/>
          </a:p>
        </p:txBody>
      </p:sp>
      <p:pic>
        <p:nvPicPr>
          <p:cNvPr id="14" name="Рисунок 13" descr="IMG_20170627_105259.jpg"/>
          <p:cNvPicPr>
            <a:picLocks noGrp="1" noChangeAspect="1"/>
          </p:cNvPicPr>
          <p:nvPr>
            <p:ph type="pic" sz="quarter" idx="19"/>
          </p:nvPr>
        </p:nvPicPr>
        <p:blipFill>
          <a:blip r:embed="rId4" cstate="print"/>
          <a:srcRect t="3846" b="3846"/>
          <a:stretch>
            <a:fillRect/>
          </a:stretch>
        </p:blipFill>
        <p:spPr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3242303163"/>
      </p:ext>
    </p:extLst>
  </p:cSld>
  <p:clrMapOvr>
    <a:masterClrMapping/>
  </p:clrMapOvr>
  <p:transition spd="slow">
    <p:plus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IMG_20170816_154148.jpg"/>
          <p:cNvPicPr>
            <a:picLocks noGrp="1" noChangeAspect="1"/>
          </p:cNvPicPr>
          <p:nvPr>
            <p:ph type="pic" sz="quarter" idx="18"/>
          </p:nvPr>
        </p:nvPicPr>
        <p:blipFill>
          <a:blip r:embed="rId2" cstate="print"/>
          <a:srcRect l="1291" r="1291"/>
          <a:stretch>
            <a:fillRect/>
          </a:stretch>
        </p:blipFill>
        <p:spPr>
          <a:xfrm>
            <a:off x="901522" y="1416676"/>
            <a:ext cx="3727124" cy="36060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 lang="ru-RU" smtClean="0"/>
              <a:pPr/>
              <a:t>22</a:t>
            </a:fld>
            <a:endParaRPr lang="ru-RU" dirty="0"/>
          </a:p>
        </p:txBody>
      </p:sp>
      <p:pic>
        <p:nvPicPr>
          <p:cNvPr id="14" name="Рисунок 13" descr="IMG_20170724_131004.jpg"/>
          <p:cNvPicPr>
            <a:picLocks noGrp="1" noChangeAspect="1"/>
          </p:cNvPicPr>
          <p:nvPr>
            <p:ph type="pic" sz="quarter" idx="19"/>
          </p:nvPr>
        </p:nvPicPr>
        <p:blipFill>
          <a:blip r:embed="rId3" cstate="print"/>
          <a:srcRect t="21129" b="21129"/>
          <a:stretch>
            <a:fillRect/>
          </a:stretch>
        </p:blipFill>
        <p:spPr/>
      </p:pic>
      <p:pic>
        <p:nvPicPr>
          <p:cNvPr id="13313" name="Picture 1" descr="C:\Users\Yeti\Desktop\курсовая\IMG_20170817_11484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64936" y="618186"/>
            <a:ext cx="2983606" cy="223770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Текст 4"/>
          <p:cNvSpPr>
            <a:spLocks noGrp="1"/>
          </p:cNvSpPr>
          <p:nvPr>
            <p:ph type="body" sz="half" idx="21"/>
          </p:nvPr>
        </p:nvSpPr>
        <p:spPr>
          <a:xfrm>
            <a:off x="7950200" y="843209"/>
            <a:ext cx="4106333" cy="4058991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7.Тропа  здоровья</a:t>
            </a:r>
          </a:p>
          <a:p>
            <a:pPr algn="r"/>
            <a:r>
              <a:rPr lang="ru-RU" sz="3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Организация </a:t>
            </a:r>
            <a:r>
              <a:rPr lang="ru-RU" sz="32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физкультурно</a:t>
            </a:r>
            <a:r>
              <a:rPr lang="ru-RU" sz="3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оздоровительной работы в летний период.</a:t>
            </a:r>
            <a:endParaRPr lang="ru-RU" sz="32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60419028"/>
      </p:ext>
    </p:extLst>
  </p:cSld>
  <p:clrMapOvr>
    <a:masterClrMapping/>
  </p:clrMapOvr>
  <p:transition spd="slow">
    <p:pull dir="rd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 lang="ru-RU" smtClean="0"/>
              <a:pPr/>
              <a:t>23</a:t>
            </a:fld>
            <a:endParaRPr lang="ru-RU" dirty="0"/>
          </a:p>
        </p:txBody>
      </p:sp>
      <p:pic>
        <p:nvPicPr>
          <p:cNvPr id="51202" name="Picture 2" descr="C:\Users\Yeti\Desktop\курсовая\IMG_20170817_114832.jpg"/>
          <p:cNvPicPr>
            <a:picLocks noChangeAspect="1" noChangeArrowheads="1"/>
          </p:cNvPicPr>
          <p:nvPr/>
        </p:nvPicPr>
        <p:blipFill>
          <a:blip r:embed="rId2" cstate="print"/>
          <a:srcRect r="8779"/>
          <a:stretch>
            <a:fillRect/>
          </a:stretch>
        </p:blipFill>
        <p:spPr bwMode="auto">
          <a:xfrm>
            <a:off x="721217" y="1068946"/>
            <a:ext cx="4108360" cy="43916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1203" name="Picture 3" descr="C:\Users\Yeti\Desktop\курсовая\IMG_20170816_15413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64935" y="528034"/>
            <a:ext cx="3159617" cy="23697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1204" name="Picture 4" descr="C:\Users\Yeti\Desktop\курсовая\IMG_20170724_130939.jpg"/>
          <p:cNvPicPr>
            <a:picLocks noChangeAspect="1" noChangeArrowheads="1"/>
          </p:cNvPicPr>
          <p:nvPr/>
        </p:nvPicPr>
        <p:blipFill>
          <a:blip r:embed="rId4" cstate="print"/>
          <a:srcRect l="11356" t="6197" r="4512" b="13052"/>
          <a:stretch>
            <a:fillRect/>
          </a:stretch>
        </p:blipFill>
        <p:spPr bwMode="auto">
          <a:xfrm>
            <a:off x="5847008" y="3361385"/>
            <a:ext cx="2395471" cy="30990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>
    <p:pull dir="rd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1939006" y="0"/>
            <a:ext cx="8770514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8. </a:t>
            </a:r>
            <a:r>
              <a:rPr lang="ru-RU" sz="3600" b="1" dirty="0" smtClean="0">
                <a:solidFill>
                  <a:srgbClr val="FF0000"/>
                </a:solidFill>
              </a:rPr>
              <a:t>Поляна сказок</a:t>
            </a:r>
            <a:endParaRPr lang="ru-RU" sz="3600" b="1" dirty="0">
              <a:solidFill>
                <a:srgbClr val="FF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 lang="ru-RU" smtClean="0"/>
              <a:pPr/>
              <a:t>24</a:t>
            </a:fld>
            <a:endParaRPr lang="ru-RU" dirty="0"/>
          </a:p>
        </p:txBody>
      </p:sp>
      <p:pic>
        <p:nvPicPr>
          <p:cNvPr id="7" name="Рисунок 6" descr="IMG_20170816_154334.jpg"/>
          <p:cNvPicPr>
            <a:picLocks noGrp="1" noChangeAspect="1"/>
          </p:cNvPicPr>
          <p:nvPr>
            <p:ph type="pic" sz="quarter" idx="17"/>
          </p:nvPr>
        </p:nvPicPr>
        <p:blipFill>
          <a:blip r:embed="rId2" cstate="print"/>
          <a:srcRect t="5543" b="5543"/>
          <a:stretch>
            <a:fillRect/>
          </a:stretch>
        </p:blipFill>
        <p:spPr>
          <a:xfrm>
            <a:off x="820368" y="980438"/>
            <a:ext cx="4800601" cy="3200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2" name="Текст 11"/>
          <p:cNvSpPr>
            <a:spLocks noGrp="1"/>
          </p:cNvSpPr>
          <p:nvPr>
            <p:ph type="body" sz="half" idx="19"/>
          </p:nvPr>
        </p:nvSpPr>
        <p:spPr>
          <a:xfrm>
            <a:off x="1855304" y="4850296"/>
            <a:ext cx="9037983" cy="1093304"/>
          </a:xfrm>
        </p:spPr>
        <p:txBody>
          <a:bodyPr>
            <a:noAutofit/>
          </a:bodyPr>
          <a:lstStyle/>
          <a:p>
            <a:pPr algn="ctr"/>
            <a:r>
              <a:rPr lang="ru-RU" sz="3200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Знакомить детей с разнообразием сказок о природе</a:t>
            </a:r>
            <a:endParaRPr lang="ru-RU" sz="3200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Рисунок 7" descr="IMG_20170721_111448_2C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655180" y="840228"/>
            <a:ext cx="4567708" cy="34257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2161633769"/>
      </p:ext>
    </p:extLst>
  </p:cSld>
  <p:clrMapOvr>
    <a:masterClrMapping/>
  </p:clrMapOvr>
  <p:transition spd="slow">
    <p:pull dir="ru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18940" y="4984124"/>
            <a:ext cx="11346288" cy="1403796"/>
          </a:xfrm>
        </p:spPr>
        <p:txBody>
          <a:bodyPr>
            <a:noAutofit/>
          </a:bodyPr>
          <a:lstStyle/>
          <a:p>
            <a:pPr algn="ctr"/>
            <a:r>
              <a:rPr lang="ru-RU" sz="3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Сказочные герои из природного и бросового материала сделаны руками воспитателей, родителей и детей</a:t>
            </a:r>
            <a:r>
              <a:rPr lang="ru-RU" sz="3200" dirty="0" smtClean="0">
                <a:solidFill>
                  <a:srgbClr val="002060"/>
                </a:solidFill>
              </a:rPr>
              <a:t>.</a:t>
            </a:r>
            <a:endParaRPr lang="ru-RU" sz="3200" dirty="0">
              <a:solidFill>
                <a:srgbClr val="00206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 lang="ru-RU" smtClean="0"/>
              <a:pPr/>
              <a:t>25</a:t>
            </a:fld>
            <a:endParaRPr lang="ru-RU" dirty="0"/>
          </a:p>
        </p:txBody>
      </p:sp>
      <p:pic>
        <p:nvPicPr>
          <p:cNvPr id="8" name="Рисунок 7" descr="IMG_20170721_111448_2C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675552" y="914400"/>
            <a:ext cx="4567708" cy="34257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Рисунок 12" descr="uzznaIsIAnQ.jpg"/>
          <p:cNvPicPr>
            <a:picLocks noGrp="1" noChangeAspect="1"/>
          </p:cNvPicPr>
          <p:nvPr>
            <p:ph type="pic" sz="quarter" idx="17"/>
          </p:nvPr>
        </p:nvPicPr>
        <p:blipFill>
          <a:blip r:embed="rId3" cstate="print"/>
          <a:srcRect l="7871" r="7871"/>
          <a:stretch>
            <a:fillRect/>
          </a:stretch>
        </p:blipFill>
        <p:spPr>
          <a:xfrm>
            <a:off x="780611" y="980439"/>
            <a:ext cx="4800601" cy="3200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2161633769"/>
      </p:ext>
    </p:extLst>
  </p:cSld>
  <p:clrMapOvr>
    <a:masterClrMapping/>
  </p:clrMapOvr>
  <p:transition spd="slow">
    <p:pull dir="ru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1939006" y="0"/>
            <a:ext cx="8770514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 b="1" dirty="0">
              <a:solidFill>
                <a:srgbClr val="FF0000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18940" y="4984124"/>
            <a:ext cx="11346288" cy="1403796"/>
          </a:xfrm>
        </p:spPr>
        <p:txBody>
          <a:bodyPr>
            <a:noAutofit/>
          </a:bodyPr>
          <a:lstStyle/>
          <a:p>
            <a:pPr algn="ctr"/>
            <a:r>
              <a:rPr lang="ru-RU" sz="3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Чтение сказки «Дед </a:t>
            </a:r>
            <a:r>
              <a:rPr lang="ru-RU" sz="32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Мазай</a:t>
            </a:r>
            <a:r>
              <a:rPr lang="ru-RU" sz="3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и зайцы», пересказ сказки «Колобок» на новый лад</a:t>
            </a:r>
            <a:endParaRPr lang="ru-RU" sz="32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 lang="ru-RU" smtClean="0"/>
              <a:pPr/>
              <a:t>26</a:t>
            </a:fld>
            <a:endParaRPr lang="ru-RU" dirty="0"/>
          </a:p>
        </p:txBody>
      </p:sp>
      <p:pic>
        <p:nvPicPr>
          <p:cNvPr id="7" name="Рисунок 6" descr="IMG_20170721_111402.jpg"/>
          <p:cNvPicPr>
            <a:picLocks noGrp="1" noChangeAspect="1"/>
          </p:cNvPicPr>
          <p:nvPr>
            <p:ph type="pic" sz="quarter" idx="17"/>
          </p:nvPr>
        </p:nvPicPr>
        <p:blipFill>
          <a:blip r:embed="rId2" cstate="print"/>
          <a:srcRect l="15407" t="11184" b="15617"/>
          <a:stretch>
            <a:fillRect/>
          </a:stretch>
        </p:blipFill>
        <p:spPr>
          <a:xfrm>
            <a:off x="856984" y="983673"/>
            <a:ext cx="4824655" cy="313112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 descr="IMG_20170721_111153.jpg"/>
          <p:cNvPicPr>
            <a:picLocks noChangeAspect="1"/>
          </p:cNvPicPr>
          <p:nvPr/>
        </p:nvPicPr>
        <p:blipFill>
          <a:blip r:embed="rId3" cstate="print"/>
          <a:srcRect l="18581" t="7626" b="12751"/>
          <a:stretch>
            <a:fillRect/>
          </a:stretch>
        </p:blipFill>
        <p:spPr>
          <a:xfrm>
            <a:off x="6691746" y="1017031"/>
            <a:ext cx="4488093" cy="320860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2161633769"/>
      </p:ext>
    </p:extLst>
  </p:cSld>
  <p:clrMapOvr>
    <a:masterClrMapping/>
  </p:clrMapOvr>
  <p:transition spd="slow">
    <p:pull dir="ru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 lang="ru-RU" smtClean="0"/>
              <a:pPr/>
              <a:t>27</a:t>
            </a:fld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285103" y="1334530"/>
            <a:ext cx="8715632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III </a:t>
            </a:r>
            <a:r>
              <a:rPr lang="ru-RU" sz="4000" b="1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этап Заключительный </a:t>
            </a:r>
          </a:p>
          <a:p>
            <a:pPr algn="ctr"/>
            <a:endParaRPr lang="ru-RU" sz="3600" dirty="0" smtClean="0">
              <a:solidFill>
                <a:srgbClr val="FF0000"/>
              </a:solidFill>
              <a:latin typeface="+mj-lt"/>
              <a:ea typeface="+mj-ea"/>
              <a:cs typeface="+mj-cs"/>
            </a:endParaRPr>
          </a:p>
          <a:p>
            <a:pPr algn="ctr"/>
            <a:r>
              <a:rPr lang="ru-RU" sz="36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Arial" pitchFamily="34" charset="0"/>
              </a:rPr>
              <a:t>Цель : Совершенствование навыков экологической культуры и экологически воспитанного поколения.</a:t>
            </a:r>
          </a:p>
        </p:txBody>
      </p:sp>
    </p:spTree>
    <p:extLst>
      <p:ext uri="{BB962C8B-B14F-4D97-AF65-F5344CB8AC3E}">
        <p14:creationId xmlns:p14="http://schemas.microsoft.com/office/powerpoint/2010/main" xmlns="" val="4005728823"/>
      </p:ext>
    </p:extLst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17408" y="736978"/>
            <a:ext cx="7219667" cy="5431809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Всё хорошее в людях - из детства! </a:t>
            </a:r>
            <a:b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Как истоки добра пробудить? </a:t>
            </a:r>
            <a:b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Прикоснуться к природе всем сердцем: </a:t>
            </a:r>
            <a:b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Удивиться, узнать, полюбить! </a:t>
            </a:r>
            <a:b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Мы хотим, чтоб земля расцветала, </a:t>
            </a:r>
            <a:b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росли, как цветы, малыши, </a:t>
            </a:r>
            <a:b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Чтоб для них экология стала </a:t>
            </a:r>
            <a:b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 наукой, а частью души! </a:t>
            </a:r>
          </a:p>
          <a:p>
            <a:pPr algn="r"/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                                                              И.П. Поляков</a:t>
            </a:r>
          </a:p>
          <a:p>
            <a:pPr algn="ctr"/>
            <a:endParaRPr lang="ru-RU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Рисунок 3" descr="Картинки по запросу экологическая эмблема рисунки"/>
          <p:cNvPicPr/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21322347">
            <a:off x="-228529" y="1499834"/>
            <a:ext cx="4486346" cy="38855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805748268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4336473" y="2092034"/>
            <a:ext cx="7024254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72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0000"/>
                </a:solidFill>
              </a:rPr>
              <a:t>Спасибо</a:t>
            </a:r>
            <a:r>
              <a:rPr lang="ru-RU" sz="7200" b="1" cap="none" spc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</a:rPr>
              <a:t> </a:t>
            </a:r>
            <a:r>
              <a:rPr lang="ru-RU" sz="72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0000"/>
                </a:solidFill>
              </a:rPr>
              <a:t>за внимание !</a:t>
            </a:r>
            <a:endParaRPr lang="ru-RU" sz="7200" b="1" cap="none" spc="0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Объект 13"/>
          <p:cNvSpPr>
            <a:spLocks noGrp="1"/>
          </p:cNvSpPr>
          <p:nvPr>
            <p:ph idx="1"/>
          </p:nvPr>
        </p:nvSpPr>
        <p:spPr>
          <a:xfrm>
            <a:off x="590259" y="699142"/>
            <a:ext cx="11159449" cy="5320281"/>
          </a:xfrm>
        </p:spPr>
        <p:txBody>
          <a:bodyPr>
            <a:normAutofit/>
          </a:bodyPr>
          <a:lstStyle/>
          <a:p>
            <a:pPr algn="ctr">
              <a:buClr>
                <a:srgbClr val="9A5315"/>
              </a:buClr>
              <a:buNone/>
            </a:pPr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pPr algn="ctr">
              <a:buClr>
                <a:srgbClr val="9A5315"/>
              </a:buClr>
              <a:buNone/>
            </a:pPr>
            <a:r>
              <a:rPr lang="ru-RU" dirty="0" smtClean="0">
                <a:latin typeface="+mj-lt"/>
                <a:cs typeface="Arial" pitchFamily="34" charset="0"/>
              </a:rPr>
              <a:t>   </a:t>
            </a:r>
            <a:r>
              <a:rPr lang="ru-RU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Цель проекта:</a:t>
            </a:r>
          </a:p>
          <a:p>
            <a:pPr marL="0" indent="0" algn="ctr">
              <a:spcBef>
                <a:spcPts val="0"/>
              </a:spcBef>
              <a:buClr>
                <a:srgbClr val="9A5315"/>
              </a:buClr>
              <a:buNone/>
            </a:pPr>
            <a:r>
              <a:rPr lang="ru-RU" sz="3200" dirty="0" smtClean="0">
                <a:solidFill>
                  <a:srgbClr val="002060"/>
                </a:solidFill>
                <a:latin typeface="+mj-lt"/>
                <a:cs typeface="Arial" pitchFamily="34" charset="0"/>
              </a:rPr>
              <a:t>      </a:t>
            </a:r>
            <a:r>
              <a:rPr lang="ru-RU" sz="3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Создание условий на территории      МАДОУ «Детский сад № 16»                             для формирования навыков экологически грамотного и воспитанного поколения, ответственного за сохранение природы</a:t>
            </a:r>
          </a:p>
          <a:p>
            <a:pPr algn="ctr">
              <a:buClr>
                <a:srgbClr val="9A5315"/>
              </a:buClr>
              <a:buNone/>
            </a:pPr>
            <a:endParaRPr lang="ru-RU" sz="3200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>
              <a:buClr>
                <a:srgbClr val="9A5315"/>
              </a:buClr>
              <a:buNone/>
            </a:pPr>
            <a:endParaRPr lang="ru-RU" sz="3200" b="0" i="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 lang="ru-RU" smtClean="0"/>
              <a:pPr/>
              <a:t>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081074109"/>
      </p:ext>
    </p:extLst>
  </p:cSld>
  <p:clrMapOvr>
    <a:masterClrMapping/>
  </p:clrMapOvr>
  <p:transition spd="slow">
    <p:strips dir="ld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2801" y="1492779"/>
            <a:ext cx="10778066" cy="4300152"/>
          </a:xfrm>
        </p:spPr>
        <p:txBody>
          <a:bodyPr>
            <a:normAutofit fontScale="90000"/>
          </a:bodyPr>
          <a:lstStyle/>
          <a:p>
            <a:pPr marL="857250" indent="-857250" algn="ctr">
              <a:buFont typeface="+mj-lt"/>
              <a:buAutoNum type="romanUcPeriod"/>
            </a:pPr>
            <a:r>
              <a:rPr lang="en-US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этап </a:t>
            </a:r>
            <a:br>
              <a:rPr lang="ru-RU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Подготовительный </a:t>
            </a:r>
            <a:r>
              <a:rPr lang="ru-RU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i="1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Цель:</a:t>
            </a:r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 </a:t>
            </a:r>
            <a:b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</a:br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 анализ потребности в создании условий на территории МАДОУ «Детский сад № 16» для экологического воспитания детей дошкольного возраста; </a:t>
            </a:r>
            <a:b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</a:br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разработка плана - схемы расположения экологических объектов</a:t>
            </a:r>
            <a:endParaRPr lang="ru-RU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 lang="ru-RU" smtClean="0"/>
              <a:pPr/>
              <a:t>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427522533"/>
      </p:ext>
    </p:extLst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32934" y="1167296"/>
            <a:ext cx="10456334" cy="4837044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II </a:t>
            </a:r>
            <a:r>
              <a:rPr lang="ru-RU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этап</a:t>
            </a:r>
            <a:br>
              <a:rPr lang="ru-RU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Практический </a:t>
            </a:r>
            <a:r>
              <a:rPr lang="ru-RU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200" i="1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Цель:</a:t>
            </a:r>
            <a:r>
              <a:rPr lang="ru-RU" sz="3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 </a:t>
            </a:r>
            <a:br>
              <a:rPr lang="ru-RU" sz="3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</a:br>
            <a:r>
              <a:rPr lang="ru-RU" sz="3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создание условий на территории МАДОУ «Детский сад № 16» для экологического воспитания дошкольников;</a:t>
            </a:r>
            <a:br>
              <a:rPr lang="ru-RU" sz="3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</a:br>
            <a:r>
              <a:rPr lang="ru-RU" sz="3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вовлечение родителей (законных представителей) воспитанников в совместную работу по созданию условий на территории МАДОУ «Детский сад № 16»  способствующих формированию навыков экологически грамотного и воспитанного поколения, ответственного за сохранение природы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 lang="ru-RU" smtClean="0"/>
              <a:pPr/>
              <a:t>5</a:t>
            </a:fld>
            <a:endParaRPr lang="ru-RU" dirty="0"/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78226" y="278296"/>
            <a:ext cx="9554817" cy="4837044"/>
          </a:xfrm>
        </p:spPr>
        <p:txBody>
          <a:bodyPr>
            <a:normAutofit/>
          </a:bodyPr>
          <a:lstStyle/>
          <a:p>
            <a:pPr algn="ctr"/>
            <a:r>
              <a:rPr lang="en-US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II </a:t>
            </a:r>
            <a:r>
              <a:rPr lang="ru-RU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этап</a:t>
            </a:r>
            <a:br>
              <a:rPr lang="ru-RU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Практический </a:t>
            </a:r>
            <a:r>
              <a:rPr lang="ru-RU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200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Цель: </a:t>
            </a:r>
            <a:br>
              <a:rPr lang="ru-RU" sz="3200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</a:br>
            <a:r>
              <a:rPr lang="ru-RU" sz="3200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/>
            </a:r>
            <a:br>
              <a:rPr lang="ru-RU" sz="3200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</a:br>
            <a:r>
              <a:rPr lang="ru-RU" sz="3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реализация плана работы по проекту «Прикоснись к природе сердцем»; формирование навыков экологической культуры дошкольников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 lang="ru-RU" smtClean="0"/>
              <a:pPr/>
              <a:t>6</a:t>
            </a:fld>
            <a:endParaRPr lang="ru-RU" dirty="0"/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7547" y="1647568"/>
            <a:ext cx="10058402" cy="167228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Разработка плана - схемы расположения экологических объектов на </a:t>
            </a:r>
            <a:r>
              <a:rPr lang="ru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территории МАДОУ «Детский сад № 16»</a:t>
            </a:r>
            <a:endParaRPr lang="ru-RU" sz="3200" b="1" i="0" dirty="0">
              <a:solidFill>
                <a:srgbClr val="FF0000"/>
              </a:solidFill>
              <a:latin typeface="+mn-lt"/>
              <a:ea typeface="+mj-ea"/>
              <a:cs typeface="+mj-cs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 lang="ru-RU" smtClean="0"/>
              <a:pPr/>
              <a:t>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024694414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1134" y="169333"/>
            <a:ext cx="11590866" cy="656704"/>
          </a:xfrm>
        </p:spPr>
        <p:txBody>
          <a:bodyPr>
            <a:noAutofit/>
          </a:bodyPr>
          <a:lstStyle/>
          <a:p>
            <a:pPr>
              <a:spcBef>
                <a:spcPts val="1"/>
              </a:spcBef>
            </a:pP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Этапы создания и оформления экологических объектов</a:t>
            </a:r>
            <a:endParaRPr lang="ru-RU" sz="2800" b="1" i="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j-ea"/>
              <a:cs typeface="+mj-cs"/>
            </a:endParaRPr>
          </a:p>
        </p:txBody>
      </p:sp>
      <p:graphicFrame>
        <p:nvGraphicFramePr>
          <p:cNvPr id="9" name="Объект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14956036"/>
              </p:ext>
            </p:extLst>
          </p:nvPr>
        </p:nvGraphicFramePr>
        <p:xfrm>
          <a:off x="772733" y="1260764"/>
          <a:ext cx="10532576" cy="51657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 lang="ru-RU" smtClean="0"/>
              <a:pPr/>
              <a:t>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024694414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 lang="ru-RU" smtClean="0"/>
              <a:pPr/>
              <a:t>9</a:t>
            </a:fld>
            <a:endParaRPr lang="ru-RU" dirty="0"/>
          </a:p>
        </p:txBody>
      </p:sp>
      <p:pic>
        <p:nvPicPr>
          <p:cNvPr id="57348" name="Picture 4"/>
          <p:cNvPicPr>
            <a:picLocks noChangeAspect="1" noChangeArrowheads="1"/>
          </p:cNvPicPr>
          <p:nvPr/>
        </p:nvPicPr>
        <p:blipFill>
          <a:blip r:embed="rId2"/>
          <a:srcRect l="22430" t="18924" r="22190" b="11398"/>
          <a:stretch>
            <a:fillRect/>
          </a:stretch>
        </p:blipFill>
        <p:spPr bwMode="auto">
          <a:xfrm>
            <a:off x="0" y="20949"/>
            <a:ext cx="12191999" cy="68370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Nature Illustration 16x9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NatureIllustration_16x9_TP103431353.potx" id="{8A6F2D2F-6FDF-40AD-A2FC-E20AC28411A7}" vid="{0B84DAD3-D477-4488-8A04-91C293FC61C2}"/>
    </a:ext>
  </a:extLst>
</a:theme>
</file>

<file path=ppt/theme/theme2.xml><?xml version="1.0" encoding="utf-8"?>
<a:theme xmlns:a="http://schemas.openxmlformats.org/drawingml/2006/main" name="Office Theme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2167F96A-C2ED-4D5B-8EFB-A18C6982D36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Цветная презентация, посвященная природе, представленная в альбомной ориентации (широкоэкранный формат)</Template>
  <TotalTime>0</TotalTime>
  <Words>419</Words>
  <Application>Microsoft Office PowerPoint</Application>
  <PresentationFormat>Произвольный</PresentationFormat>
  <Paragraphs>79</Paragraphs>
  <Slides>29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0" baseType="lpstr">
      <vt:lpstr>Nature Illustration 16x9</vt:lpstr>
      <vt:lpstr>Слайд 1</vt:lpstr>
      <vt:lpstr>Слайд 2</vt:lpstr>
      <vt:lpstr>Слайд 3</vt:lpstr>
      <vt:lpstr> этап  Подготовительный   Цель:   анализ потребности в создании условий на территории МАДОУ «Детский сад № 16» для экологического воспитания детей дошкольного возраста;  разработка плана - схемы расположения экологических объектов</vt:lpstr>
      <vt:lpstr>II этап Практический   Цель:  создание условий на территории МАДОУ «Детский сад № 16» для экологического воспитания дошкольников; вовлечение родителей (законных представителей) воспитанников в совместную работу по созданию условий на территории МАДОУ «Детский сад № 16»  способствующих формированию навыков экологически грамотного и воспитанного поколения, ответственного за сохранение природы</vt:lpstr>
      <vt:lpstr>II этап Практический   Цель:   реализация плана работы по проекту «Прикоснись к природе сердцем»; формирование навыков экологической культуры дошкольников</vt:lpstr>
      <vt:lpstr>Разработка плана - схемы расположения экологических объектов на территории МАДОУ «Детский сад № 16»</vt:lpstr>
      <vt:lpstr>Этапы создания и оформления экологических объектов</vt:lpstr>
      <vt:lpstr>Слайд 9</vt:lpstr>
      <vt:lpstr>Создание экологической тропы МАДОУ «Детский сад №16» </vt:lpstr>
      <vt:lpstr>1. Коми уголок Знакомить детей с Коми республикой, с символикой и её культурой. Прививать любовь к родному краю.    (Из камней выложена карта республики Коми и раскрашена в цвет коми флага и отмечены большие города республики) </vt:lpstr>
      <vt:lpstr>     2.Птичья столовая  Знакомить с разновидностью птиц, учить различать зимующих и перелётных птиц их значение в природе.    Воспитывать доброе отношение к птицам.  </vt:lpstr>
      <vt:lpstr>Слайд 13</vt:lpstr>
      <vt:lpstr>3. Берёзовая роща   Создать условия для наблюдений за берёзами разного возраста; Воспитывать бережное отношение к деревьям и кустарникам    </vt:lpstr>
      <vt:lpstr>Праздник «Берёзки»   </vt:lpstr>
      <vt:lpstr>Собираем листья для гербария и поделок   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2016-02-15T18:30:57Z</dcterms:created>
  <dcterms:modified xsi:type="dcterms:W3CDTF">2020-08-31T08:56:41Z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TC034313779991</vt:lpwstr>
  </property>
</Properties>
</file>