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6576E-1010-4ADA-913D-380E1B162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567" y="947208"/>
            <a:ext cx="7766936" cy="2653241"/>
          </a:xfrm>
        </p:spPr>
        <p:txBody>
          <a:bodyPr/>
          <a:lstStyle/>
          <a:p>
            <a:pPr algn="ctr"/>
            <a:r>
              <a:rPr lang="ru-RU" sz="3600" dirty="0"/>
              <a:t>Отчет по проекту по организации взаимодействия с родительской общественностью группы № 9 МАДОУ «Детский сад № 16» за 2019-2020 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FE1B8E-4B88-463D-8CE3-67F048D2F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3742" y="4171950"/>
            <a:ext cx="7766936" cy="22820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весело шагать»</a:t>
            </a: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8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D59D8-C2C8-4EA4-8AED-E1E260D8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08" y="1228724"/>
            <a:ext cx="9866841" cy="553402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План реализации педагогического проекта «Вместе весело шагать» </a:t>
            </a:r>
            <a:br>
              <a:rPr lang="ru-RU" sz="4800" b="1" dirty="0"/>
            </a:br>
            <a:r>
              <a:rPr lang="ru-RU" sz="4800" b="1" dirty="0"/>
              <a:t>с сентября 2019 по май 2020год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39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C6782-19B8-4249-928B-96894CF1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СЕНТЯБРЬ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49F8A3F-0577-47DB-B11C-39D0CA46B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74435"/>
              </p:ext>
            </p:extLst>
          </p:nvPr>
        </p:nvGraphicFramePr>
        <p:xfrm>
          <a:off x="258235" y="1459706"/>
          <a:ext cx="10390716" cy="2207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1248">
                  <a:extLst>
                    <a:ext uri="{9D8B030D-6E8A-4147-A177-3AD203B41FA5}">
                      <a16:colId xmlns:a16="http://schemas.microsoft.com/office/drawing/2014/main" val="451066739"/>
                    </a:ext>
                  </a:extLst>
                </a:gridCol>
                <a:gridCol w="3119914">
                  <a:extLst>
                    <a:ext uri="{9D8B030D-6E8A-4147-A177-3AD203B41FA5}">
                      <a16:colId xmlns:a16="http://schemas.microsoft.com/office/drawing/2014/main" val="3641487420"/>
                    </a:ext>
                  </a:extLst>
                </a:gridCol>
                <a:gridCol w="3125804">
                  <a:extLst>
                    <a:ext uri="{9D8B030D-6E8A-4147-A177-3AD203B41FA5}">
                      <a16:colId xmlns:a16="http://schemas.microsoft.com/office/drawing/2014/main" val="2736084576"/>
                    </a:ext>
                  </a:extLst>
                </a:gridCol>
                <a:gridCol w="2193750">
                  <a:extLst>
                    <a:ext uri="{9D8B030D-6E8A-4147-A177-3AD203B41FA5}">
                      <a16:colId xmlns:a16="http://schemas.microsoft.com/office/drawing/2014/main" val="760449385"/>
                    </a:ext>
                  </a:extLst>
                </a:gridCol>
              </a:tblGrid>
              <a:tr h="43489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Тема недели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Деятельность с детьми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Работа с родителями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8616153"/>
                  </a:ext>
                </a:extLst>
              </a:tr>
              <a:tr h="177252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До свидание, лето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Фотовыставка «Наши дети»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225"/>
                        </a:spcAft>
                      </a:pPr>
                      <a:r>
                        <a:rPr lang="ru-RU" sz="2000" dirty="0">
                          <a:effectLst/>
                        </a:rPr>
                        <a:t>Совместная подборка родителей и детей  фотографии для фотовыставки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225"/>
                        </a:spcAft>
                      </a:pPr>
                      <a:r>
                        <a:rPr lang="ru-RU" sz="2000" dirty="0">
                          <a:effectLst/>
                        </a:rPr>
                        <a:t>Установить партнерские отношения с семьей каждого воспитанника 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58365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F7C6CC-7933-4ABE-90CE-B7865EB8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3762375"/>
            <a:ext cx="5353050" cy="301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560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EF824-822E-461F-A2E0-69EC5E00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ОКТЯБРЬ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23E66B-C30F-4352-AB5B-20C40C0E7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991" y="1354138"/>
            <a:ext cx="4185623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6396DCE-46E1-4182-8FBE-1782B2276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845" y="1988046"/>
            <a:ext cx="4185623" cy="3304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/>
              <a:t>Разучивание загадок об овоще или фрукте совместная творческая деятельность по изображению выбранного предмета.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/>
              <a:t>Объединить усилия для развития и воспитания детей.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D977FDE-CC87-4DAA-BE2B-B506A3734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5578" y="1354138"/>
            <a:ext cx="4185618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ОБИТАТЕЛИ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326732C-69FC-4565-B8D2-80F26FEB6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5578" y="1988046"/>
            <a:ext cx="4185617" cy="2656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Творческая совместная деятельность по изображению животного. Разучивание короткого стихотворения о своем животном.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sz="1600" dirty="0">
                <a:solidFill>
                  <a:schemeClr val="tx1"/>
                </a:solidFill>
              </a:rPr>
              <a:t>Создать атмосферу взаимопонимания, общности интересов, эмоциональной взаимоподдержки.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119A35-1415-452A-82CE-DC62542B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7863" y="4351344"/>
            <a:ext cx="4302822" cy="242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CA4B43-6957-492B-8979-D58AF775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829" y="4356723"/>
            <a:ext cx="4302821" cy="242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7696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AE0FA-A20A-43C7-A9E6-1AABF14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ОКТЯБРЬ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5A0707-9BFB-4DDB-A87C-2D6576365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Пернатые друзья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3DC4EA-E6F8-4447-B4D5-F5EF5D5385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b="1" dirty="0">
                <a:solidFill>
                  <a:schemeClr val="tx1"/>
                </a:solidFill>
              </a:rPr>
              <a:t>Создание кормушек из бросового материала. Развешивание их в городском парке Победы.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b="1" dirty="0">
                <a:solidFill>
                  <a:schemeClr val="tx1"/>
                </a:solidFill>
              </a:rPr>
              <a:t>Активизировать и обогащать воспитательные умения родителей.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D8B43F-950B-41B8-A574-CB70CAD5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17" y="1292620"/>
            <a:ext cx="2166938" cy="288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BC8CCF-0D4E-4BFA-A90E-2BFB5936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84" y="1269999"/>
            <a:ext cx="2166938" cy="2889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5BDA7-996E-4BCD-A5C2-2AF183C60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928" y="4357260"/>
            <a:ext cx="3221654" cy="2416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FA4F18-A9AB-46B7-B57A-E6D9AA6C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22" y="4811350"/>
            <a:ext cx="3488267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6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33642-627B-4883-A6CB-0CFD2676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Ноябрь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C70183-051C-4401-A9E0-90B0F024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2" y="1756569"/>
            <a:ext cx="4185623" cy="57626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семейные традиции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126ED3-EAF8-485D-8CFC-F763F9056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332831"/>
            <a:ext cx="4185623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Совместно с ребенком придумать рассказ о традициях своей семьи и творчески оформить его.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Установить партнерские отношения с семьей каждого воспитанника.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8A539A-9164-4BC5-8C69-CEA9DCD9F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4634" y="1468438"/>
            <a:ext cx="4185618" cy="576262"/>
          </a:xfrm>
        </p:spPr>
        <p:txBody>
          <a:bodyPr/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дои, мой город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DC88B7-38C1-4C71-8C6D-B3F209701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4635" y="2085445"/>
            <a:ext cx="4185617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Создание, макета своего дома, совместно с ребенком.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Активизировать и обогащать воспитательные умения </a:t>
            </a:r>
            <a:r>
              <a:rPr lang="ru-RU" dirty="0" err="1">
                <a:solidFill>
                  <a:schemeClr val="tx1"/>
                </a:solidFill>
              </a:rPr>
              <a:t>родителе.й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BFA83C-D9D5-4CFB-AC1A-9CB03C28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6608" y="3645894"/>
            <a:ext cx="2260996" cy="4019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7453D3-EA3C-4EFD-B433-68E00661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34" y="4478602"/>
            <a:ext cx="3876675" cy="218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3667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46C12-A8C5-4252-A0A8-908BE7DE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Ноябрь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50513A-387D-4518-9921-45B09942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820168"/>
            <a:ext cx="4185623" cy="576262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B050"/>
                </a:solidFill>
              </a:rPr>
              <a:t>Транспорт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4E495C-193E-4013-9E3E-9CFE8F8BF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2862460"/>
            <a:ext cx="4185623" cy="219035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Разучивание загадки о транспорте, изображение любимого транспорта.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</a:t>
            </a:r>
            <a:r>
              <a:rPr lang="ru-RU" dirty="0">
                <a:solidFill>
                  <a:schemeClr val="tx1"/>
                </a:solidFill>
              </a:rPr>
              <a:t>: Создать атмосферу взаимопонимания, общности интересов, эмоциональной взаимоподдержки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8F7E34-4FF6-4ECA-9B1C-7B2FE2C3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889" y="1757560"/>
            <a:ext cx="3928533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AB0214-238C-402F-8EDB-1D9268975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27257" y="3522134"/>
            <a:ext cx="2209799" cy="3928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7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3083F-F0CA-4D21-82C5-08EB40B8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ДЕКАБРЬ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A501F8-ABBF-4F73-B0B6-61ACC14CB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469430"/>
            <a:ext cx="4185623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Зимушка хрустальная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0DA27A-4108-495E-A8BF-FF9A2772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2084453"/>
            <a:ext cx="4185623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Подборка материала выбранного родителями по теме </a:t>
            </a:r>
            <a:r>
              <a:rPr lang="ru-RU" dirty="0" err="1">
                <a:solidFill>
                  <a:schemeClr val="tx1"/>
                </a:solidFill>
              </a:rPr>
              <a:t>лепбука</a:t>
            </a:r>
            <a:r>
              <a:rPr lang="ru-RU" dirty="0">
                <a:solidFill>
                  <a:schemeClr val="tx1"/>
                </a:solidFill>
              </a:rPr>
              <a:t>. Беседы с детьми.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Активизировать и обогащать воспитательные умения родителей.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8C743A-811F-4698-9F1A-0560CFA8D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1367" y="1469429"/>
            <a:ext cx="4185618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Зимние забавы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77FCAC-ABB3-4012-8523-C1ABEF10B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668" y="2084452"/>
            <a:ext cx="4185617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Фотографирование ребенка вовремя зимней прогулки и оформление фотографии. Зимний субботник по благоустройству участка.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Установить партнерские отношения с семьей каждого воспитанника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1A90B1-39FA-4C5C-9F2E-924E2A7E9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4" y="3736510"/>
            <a:ext cx="1473399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C934CA-3920-4F15-A6ED-FACC55DD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368" y="4453199"/>
            <a:ext cx="2905125" cy="2178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722A9D-87FF-485C-98B6-EC9D409C4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444" y="4481578"/>
            <a:ext cx="2472267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6904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12137-5E2F-4A1F-B615-F5E4C287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ДЕКАБРЬ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AE3020-08FD-4497-811E-2C966CAE9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Новый год у ворот!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41D6CC-BFC5-4246-9D7C-D5FFFCCD68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Обновить новогодние игрушки в группе. Создать радостное предвкушение праздника у детей в группе.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По инициативе родителей в приемной была организована выставка творческих работ.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Объединить усилия для развития и воспитания детей</a:t>
            </a: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46CAFC-5608-4875-B85F-FC84D0B5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68" y="1527570"/>
            <a:ext cx="2419350" cy="2419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3959F0-F090-478D-82E5-58BBCF95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905" y="4177503"/>
            <a:ext cx="1454341" cy="2581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B81035-61C2-441A-9813-7A2AA34C7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66" y="4389303"/>
            <a:ext cx="3629025" cy="204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EF96D0-B6AD-4BF4-BD72-E96DB5EC6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212" y="758230"/>
            <a:ext cx="1736379" cy="3086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250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227C3-B3F2-43DD-B8EA-B22FB9BB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ЯНВАРЬ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620DF9-B693-4E19-A0CC-16D9A9569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Почемучки. Рукотворный и нерукотворный мир.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9C8BDD-8A00-4CD0-B874-03E5403AF4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sz="2400" dirty="0">
                <a:solidFill>
                  <a:schemeClr val="tx1"/>
                </a:solidFill>
              </a:rPr>
              <a:t>Беседы с детьми на интересующие ребенка темы и оформление информации на бумажном носители.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Цель: </a:t>
            </a:r>
            <a:r>
              <a:rPr lang="ru-RU" sz="2400" dirty="0">
                <a:solidFill>
                  <a:schemeClr val="tx1"/>
                </a:solidFill>
              </a:rPr>
              <a:t>Активизировать и обогащать воспитательные умения родителей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CB0F98-52EF-42CB-BFB9-CF2E66262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668" y="1872852"/>
            <a:ext cx="4185618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Коми неделя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A1ECBC-C702-4D76-A9CF-A505551EF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5" y="2449114"/>
            <a:ext cx="4185617" cy="33041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sz="2400" dirty="0">
                <a:solidFill>
                  <a:schemeClr val="tx1"/>
                </a:solidFill>
              </a:rPr>
              <a:t>Создание книжки стихов </a:t>
            </a:r>
            <a:r>
              <a:rPr lang="ru-RU" sz="2400" dirty="0" err="1">
                <a:solidFill>
                  <a:schemeClr val="tx1"/>
                </a:solidFill>
              </a:rPr>
              <a:t>Ю.Полякова</a:t>
            </a:r>
            <a:r>
              <a:rPr lang="ru-RU" sz="2400" dirty="0">
                <a:solidFill>
                  <a:schemeClr val="tx1"/>
                </a:solidFill>
              </a:rPr>
              <a:t> с иллюстрациями, нарисованными совместно родителями и детьми.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Цель: </a:t>
            </a:r>
            <a:r>
              <a:rPr lang="ru-RU" sz="2400" dirty="0">
                <a:solidFill>
                  <a:schemeClr val="tx1"/>
                </a:solidFill>
              </a:rPr>
              <a:t>Создать атмосферу взаимопонимания, общности интересов, эмоциональной  взаимоподдержки.</a:t>
            </a:r>
          </a:p>
        </p:txBody>
      </p:sp>
    </p:spTree>
    <p:extLst>
      <p:ext uri="{BB962C8B-B14F-4D97-AF65-F5344CB8AC3E}">
        <p14:creationId xmlns:p14="http://schemas.microsoft.com/office/powerpoint/2010/main" val="327906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4992-7714-45E2-96E6-D438C23D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ФЕВРАЛЬ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DFDA12-B724-4EA3-B7D6-6D01E410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69429"/>
            <a:ext cx="4185623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Наши меньшие друзья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926A7-1ACC-4467-8369-3E99299D8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26124"/>
            <a:ext cx="4185623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Оформление рассказа ребенка на бумажном носителе, беседы с ребенком о домашнем питомце.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Установить партнерские </a:t>
            </a:r>
            <a:r>
              <a:rPr lang="ru-RU" dirty="0" err="1">
                <a:solidFill>
                  <a:schemeClr val="tx1"/>
                </a:solidFill>
              </a:rPr>
              <a:t>отношенияс</a:t>
            </a:r>
            <a:r>
              <a:rPr lang="ru-RU" dirty="0">
                <a:solidFill>
                  <a:schemeClr val="tx1"/>
                </a:solidFill>
              </a:rPr>
              <a:t> семьей каждого воспитанника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AD1B79-D1F8-474C-8DA5-AAD7A5822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4876" y="1469429"/>
            <a:ext cx="4185618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Будь осторожен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3CC67D-0C63-41C7-B05F-4DC28657A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5" y="2126123"/>
            <a:ext cx="4185617" cy="3304117"/>
          </a:xfrm>
        </p:spPr>
        <p:txBody>
          <a:bodyPr/>
          <a:lstStyle/>
          <a:p>
            <a:pPr marL="0" lvl="0" indent="0">
              <a:buClr>
                <a:srgbClr val="90C226"/>
              </a:buClr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 </a:t>
            </a:r>
            <a:r>
              <a:rPr lang="ru-RU" dirty="0">
                <a:solidFill>
                  <a:schemeClr val="tx1"/>
                </a:solidFill>
              </a:rPr>
              <a:t>Творческое оформление плаката беседы с ребенком на тему плаката.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Объединить усилия для развития и воспитания детей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25228-98DA-4700-8836-60C338D5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75745" y="4562475"/>
            <a:ext cx="3691464" cy="2076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97F919-0E49-4F30-9A77-6C63E8DE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59" y="4587738"/>
            <a:ext cx="3691467" cy="207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076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E4AC7-1780-45DA-950A-F8C332B0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            Паспорт педагогического     проекта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DE05C9C-6A26-4C6D-BAA2-B260A0320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45725"/>
              </p:ext>
            </p:extLst>
          </p:nvPr>
        </p:nvGraphicFramePr>
        <p:xfrm>
          <a:off x="809625" y="1809751"/>
          <a:ext cx="9458325" cy="49053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15191">
                  <a:extLst>
                    <a:ext uri="{9D8B030D-6E8A-4147-A177-3AD203B41FA5}">
                      <a16:colId xmlns:a16="http://schemas.microsoft.com/office/drawing/2014/main" val="867481323"/>
                    </a:ext>
                  </a:extLst>
                </a:gridCol>
                <a:gridCol w="7443134">
                  <a:extLst>
                    <a:ext uri="{9D8B030D-6E8A-4147-A177-3AD203B41FA5}">
                      <a16:colId xmlns:a16="http://schemas.microsoft.com/office/drawing/2014/main" val="2199970081"/>
                    </a:ext>
                  </a:extLst>
                </a:gridCol>
              </a:tblGrid>
              <a:tr h="302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Структура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3920351"/>
                  </a:ext>
                </a:extLst>
              </a:tr>
              <a:tr h="554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Взаимодействие с родительской общественностью в соответствии с ФГОС ДО. «Вместе весело шагать!»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0015146"/>
                  </a:ext>
                </a:extLst>
              </a:tr>
              <a:tr h="914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Авторы – разработчики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Пыстина Т. 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Годун</a:t>
                      </a:r>
                      <a:r>
                        <a:rPr lang="ru-RU" sz="1400" dirty="0">
                          <a:effectLst/>
                        </a:rPr>
                        <a:t> Н.В.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1125091"/>
                  </a:ext>
                </a:extLst>
              </a:tr>
              <a:tr h="604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Место проведения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МАДОУ «Детский сад № 16»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7964789"/>
                  </a:ext>
                </a:extLst>
              </a:tr>
              <a:tr h="1122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Участники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педагоги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родители воспитанников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дети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старший воспитатель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1970228"/>
                  </a:ext>
                </a:extLst>
              </a:tr>
              <a:tr h="1406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Особенности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 характеру  продукта: информационно - творческий;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 количеству создателей: коллективный;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 количеству участников: 24 ребенка группы № 9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Семьи воспитанников;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 продолжительности: долгосрочный с 01.09.2019 по 01.06.2020 г.;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5782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159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6FF45-0872-4FED-B402-3530C6BA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ФЕВРАЛЬ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436794-5C1C-43B8-9D61-C27EB267E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870" y="1642269"/>
            <a:ext cx="4185623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Наши мужчины-наши защитники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9B2702-CD22-4F66-B7FA-8FB758041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365770"/>
            <a:ext cx="4185623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Подборка фотографии по теме выставки. Составление рассказа «Мой папа.»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Постройка корабля из снега. Развлечение «Школа юного бойца»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Установить партнерские </a:t>
            </a:r>
            <a:r>
              <a:rPr lang="ru-RU" dirty="0" err="1">
                <a:solidFill>
                  <a:schemeClr val="tx1"/>
                </a:solidFill>
              </a:rPr>
              <a:t>отношенияс</a:t>
            </a:r>
            <a:r>
              <a:rPr lang="ru-RU" dirty="0">
                <a:solidFill>
                  <a:schemeClr val="tx1"/>
                </a:solidFill>
              </a:rPr>
              <a:t> семьей каждого воспитанника.</a:t>
            </a: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31359F-76EE-4D9C-8C06-F0D9CC9F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325" y="1523337"/>
            <a:ext cx="3836900" cy="215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199EB-FE3A-4952-9D89-194DB6EB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2" y="3849618"/>
            <a:ext cx="3095625" cy="1741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1F32A3-710F-4EAD-8B8B-CA2C4DB7C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189" y="3849618"/>
            <a:ext cx="1630072" cy="217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388CC6-E0C5-48BA-9AE4-0F3E3D317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233" y="4945309"/>
            <a:ext cx="2181225" cy="163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2E41A8-0056-4F7F-A696-937C566C3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57" y="4945310"/>
            <a:ext cx="2181225" cy="163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0813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89CBF-F942-474B-A062-4A9E7646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Март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C6602D-3052-4E4B-A3FD-F43EE8CD7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О любимых бабушках и мамах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761BF-D5A5-4920-A6EA-F7CF043992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Изготовление творческих работ совместно с ребенком, по желанию родителей.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Установить партнерские отношения с семьей каждого воспитанника.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A14991-8387-4A35-8F28-3791955D8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872852"/>
            <a:ext cx="4185618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День театра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E51FAC-7CD4-4FD4-891C-1DBBF427B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651520"/>
            <a:ext cx="4185617" cy="33041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dirty="0">
                <a:solidFill>
                  <a:schemeClr val="tx1"/>
                </a:solidFill>
              </a:rPr>
              <a:t>Создания атрибутов и декораций к сказке.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Цель: </a:t>
            </a:r>
            <a:r>
              <a:rPr lang="ru-RU" dirty="0">
                <a:solidFill>
                  <a:schemeClr val="tx1"/>
                </a:solidFill>
              </a:rPr>
              <a:t>Активизировать и обогащать воспитательные умения родителей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6DF540-3F2F-4837-B072-90DB4AD0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4393536"/>
            <a:ext cx="2333625" cy="23336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29E2BD-58A7-4576-A290-44570B9E8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767" y="4393535"/>
            <a:ext cx="2333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7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C1CDE11-DC5C-46FC-AC11-5DF0624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АПРЕЛЬ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C7768CC-754F-427D-ABC1-0103341BD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8556" y="1419620"/>
            <a:ext cx="4185623" cy="5762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СИДИМ ДОМА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CF02A0E-A264-4476-9358-ED67C8606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212177"/>
            <a:ext cx="4637616" cy="3779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Работа с родителями: </a:t>
            </a:r>
            <a:r>
              <a:rPr lang="ru-RU" sz="2000" dirty="0">
                <a:solidFill>
                  <a:schemeClr val="tx1"/>
                </a:solidFill>
              </a:rPr>
              <a:t>Выкладывание на страничку группы материала для самостоятельной познавательной деятельности родителей с детьми.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</a:rPr>
              <a:t>Цель: </a:t>
            </a:r>
            <a:r>
              <a:rPr lang="ru-RU" sz="2000" dirty="0">
                <a:solidFill>
                  <a:schemeClr val="tx1"/>
                </a:solidFill>
              </a:rPr>
              <a:t>Объединить усилия для развития и воспитания детей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Активизировать и обогащать воспитательные умения родителей</a:t>
            </a:r>
          </a:p>
          <a:p>
            <a:pPr marL="0" indent="0">
              <a:buNone/>
            </a:pPr>
            <a:endParaRPr lang="ru-RU" sz="2000" b="1" dirty="0">
              <a:solidFill>
                <a:srgbClr val="00B050"/>
              </a:solidFill>
            </a:endParaRPr>
          </a:p>
          <a:p>
            <a:pPr algn="ctr"/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6981C201-9AEE-4123-A0D9-AC69504EA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38750" y="2212177"/>
            <a:ext cx="4987482" cy="3902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Работа с детьми: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Рисуем дома «Пингвины» «Цветы» «Волшебный круг» «Инопланетяне»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2.Лепка «Домашние животные»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3.Апликация «Весенние цветы»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4.Светлый праздник Пасхи» творческие работы.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5.Флешмоб «Вирус не пройдет»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6.Видео «День 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1412203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10C8A4-9503-4D93-817C-BE0B2A7C6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38125"/>
            <a:ext cx="1657350" cy="2209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42897F-0D1D-404E-BF00-739ECBCC9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9" y="35985"/>
            <a:ext cx="1243012" cy="220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F03FE8-6CF8-476A-8BBC-4240236E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164" y="4337049"/>
            <a:ext cx="1762125" cy="2349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CB65AF-1350-4C1F-9135-990084165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104775"/>
            <a:ext cx="1657350" cy="2209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E32DA8-F920-423F-8F43-8E51BD49A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325" y="485775"/>
            <a:ext cx="2438400" cy="1828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F3A670-5722-40D2-8B54-3C4E65BC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038" y="2004482"/>
            <a:ext cx="1690688" cy="30056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EDE8F8-91CE-439A-8463-905A39696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6926" y="358244"/>
            <a:ext cx="1454053" cy="25849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BEFA1F-4C38-452F-9AE5-C7AF1C267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562" y="2603500"/>
            <a:ext cx="1690688" cy="2254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BE331F-FECB-4F8F-8F4E-BEE8511D7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1615" y="82550"/>
            <a:ext cx="1890713" cy="25209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FC5A50-E128-48D1-AD90-9B3F674B3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5507" y="2114654"/>
            <a:ext cx="1493044" cy="19907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D1E597-B62A-42CA-B281-9F8284EA86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1696" y="2050787"/>
            <a:ext cx="1493044" cy="19907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5E51D1-82B4-4AF7-9661-6EC79B284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037" y="2327542"/>
            <a:ext cx="2207602" cy="16564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C232F2-0DBA-4071-A611-89269FFBF1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3612" y="3305175"/>
            <a:ext cx="1657351" cy="22098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45524C-CC03-4F1A-ADA8-DF2ECCFB4B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3947" y="3984040"/>
            <a:ext cx="2638425" cy="19788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5D3753-77E9-4E2F-8888-6AD5CF9AB0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7015" y="4585434"/>
            <a:ext cx="1575836" cy="21011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1C1369-29E1-4A1C-B9E5-F121D2AE3C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914" y="4221052"/>
            <a:ext cx="1575836" cy="21011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2C9344-82E9-4590-A787-45BA3C9413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16667" y="5072117"/>
            <a:ext cx="2216566" cy="16632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9CC0C2-C0A0-4F98-BE04-BA6B7F9B32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04032" y="3468669"/>
            <a:ext cx="1388452" cy="185126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A3FD4A-C39E-430D-8048-FC7DEE25BA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51009" y="2188549"/>
            <a:ext cx="1953079" cy="1953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11D801-B91E-47EB-ADC5-0C99D5C531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2579" y="5093882"/>
            <a:ext cx="2241013" cy="16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5B9CE72-F0ED-4039-ACAC-233B5AF78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355571"/>
              </p:ext>
            </p:extLst>
          </p:nvPr>
        </p:nvGraphicFramePr>
        <p:xfrm>
          <a:off x="714376" y="473617"/>
          <a:ext cx="9096374" cy="591076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938074">
                  <a:extLst>
                    <a:ext uri="{9D8B030D-6E8A-4147-A177-3AD203B41FA5}">
                      <a16:colId xmlns:a16="http://schemas.microsoft.com/office/drawing/2014/main" val="3544508090"/>
                    </a:ext>
                  </a:extLst>
                </a:gridCol>
                <a:gridCol w="7158300">
                  <a:extLst>
                    <a:ext uri="{9D8B030D-6E8A-4147-A177-3AD203B41FA5}">
                      <a16:colId xmlns:a16="http://schemas.microsoft.com/office/drawing/2014/main" val="3366888748"/>
                    </a:ext>
                  </a:extLst>
                </a:gridCol>
              </a:tblGrid>
              <a:tr h="1558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Гипотеза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Реализация проекта позволит организовать эффективное взаимодействие с семьями воспитанников в вопросах обеспечения эмоционального, физического и социального благополучия каждого ребенка.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823256"/>
                  </a:ext>
                </a:extLst>
              </a:tr>
              <a:tr h="1501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 проекта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Организация работы по созданию условий для эффективного взаимодействия специалистов ДОУ с родителями дошкольников, вовлечение семьи в единое образовательное пространство обеспечивающее эмоциональное, физическое и социальное благополучие каждого ребенка.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239723"/>
                  </a:ext>
                </a:extLst>
              </a:tr>
              <a:tr h="2850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 проекта в соответствии с ФГОС ДО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225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установить партнерские отношения с семьей каждого воспитанника;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225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объединить усилия для развития и воспитания детей;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225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создать атмосферу взаимопонимания, общности интересов, эмоциональной взаимоподдержки;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225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активизировать и обогащать воспитательные умения родителей;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поддерживать их уверенность в собственных педагогических возможностях.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357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68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AA88CF-9253-4FBB-BB15-4937B28AA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23875"/>
              </p:ext>
            </p:extLst>
          </p:nvPr>
        </p:nvGraphicFramePr>
        <p:xfrm>
          <a:off x="542925" y="707675"/>
          <a:ext cx="9810750" cy="566454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90279">
                  <a:extLst>
                    <a:ext uri="{9D8B030D-6E8A-4147-A177-3AD203B41FA5}">
                      <a16:colId xmlns:a16="http://schemas.microsoft.com/office/drawing/2014/main" val="3256808690"/>
                    </a:ext>
                  </a:extLst>
                </a:gridCol>
                <a:gridCol w="7720471">
                  <a:extLst>
                    <a:ext uri="{9D8B030D-6E8A-4147-A177-3AD203B41FA5}">
                      <a16:colId xmlns:a16="http://schemas.microsoft.com/office/drawing/2014/main" val="3907237987"/>
                    </a:ext>
                  </a:extLst>
                </a:gridCol>
              </a:tblGrid>
              <a:tr h="5664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Методы и приемы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коллективные – родительские собрания, конференции и др.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индивидуальные – педагогические беседы с родителями, посещение семьи;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наглядно – информационные – родительские уголки, папки-передвижки, семейные и групповые альбомы, фотомонтажи, выставки совместных работ.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информационно-аналитические – направлены на выявление интересов, потребностей, запросов родителей, уровня их педагогической грамотности, установление эмоционального контакта между педагогами, родителями и детьми (анкетирование, сбор сведений и т.д.);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досуговые – призваны устанавливать теплые доверительные отношения, позволяют родителям увидеть изнутри своего ребенка, трудности во взаимоотношениях, попробовать разные походы, приобрести опыт взаимодействия не только со своим ребенком, но с другими родителями (совместные праздники, выставки поделок и рисунков)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познавательные – направлены на ознакомление родителей с возрастными и психологическими особенностями, формирование у родителей практических навыков воспитания детей;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информационно-ознакомительная форма – ознакомление с родителей с ДОУ, особенностями его работы;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информационно-просветительская форма – направлена на обогащение знаний родителей об особенностях развития и воспитания детей дошкольного возраста.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1587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78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B5884B4-A928-4AD8-83E0-857B3471A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35079"/>
              </p:ext>
            </p:extLst>
          </p:nvPr>
        </p:nvGraphicFramePr>
        <p:xfrm>
          <a:off x="561974" y="571501"/>
          <a:ext cx="9629775" cy="57245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51720">
                  <a:extLst>
                    <a:ext uri="{9D8B030D-6E8A-4147-A177-3AD203B41FA5}">
                      <a16:colId xmlns:a16="http://schemas.microsoft.com/office/drawing/2014/main" val="3318967666"/>
                    </a:ext>
                  </a:extLst>
                </a:gridCol>
                <a:gridCol w="7578055">
                  <a:extLst>
                    <a:ext uri="{9D8B030D-6E8A-4147-A177-3AD203B41FA5}">
                      <a16:colId xmlns:a16="http://schemas.microsoft.com/office/drawing/2014/main" val="3365799895"/>
                    </a:ext>
                  </a:extLst>
                </a:gridCol>
              </a:tblGrid>
              <a:tr h="2446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Предполагаемые результаты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Создание положительного эмоционального микроклимата взаимодействия с родителями.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Обогащение опыта межличностного общения детей, родителей и педагогов.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Вовлечение семьи в единое образовательное пространство.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400" dirty="0">
                          <a:effectLst/>
                        </a:rPr>
                        <a:t>Возросшая роль ДОУ как ведущего звена в организации образовательной работы с детьми.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082631"/>
                  </a:ext>
                </a:extLst>
              </a:tr>
              <a:tr h="3278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Этапы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n-US" sz="1400" dirty="0">
                          <a:effectLst/>
                        </a:rPr>
                        <a:t>I </a:t>
                      </a:r>
                      <a:r>
                        <a:rPr lang="ru-RU" sz="1400" dirty="0">
                          <a:effectLst/>
                        </a:rPr>
                        <a:t>этап «Подготовительный»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Цель: Создание системы педагогических условий, направленных на реализацию проекта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n-US" sz="1400" dirty="0">
                          <a:effectLst/>
                        </a:rPr>
                        <a:t>II </a:t>
                      </a:r>
                      <a:r>
                        <a:rPr lang="ru-RU" sz="1400" dirty="0">
                          <a:effectLst/>
                        </a:rPr>
                        <a:t>этап «Реализация проекта «Вместе весело шагать» в два этапа: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С 01. 01. 2019 учебный год – дети подготовительного возраста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С 01.09.2019 учебного года – дети среднего дошкольного возраста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Цель: Практическая работа по реализации проекта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n-US" sz="1400" dirty="0">
                          <a:effectLst/>
                        </a:rPr>
                        <a:t>III </a:t>
                      </a:r>
                      <a:r>
                        <a:rPr lang="ru-RU" sz="1400" dirty="0">
                          <a:effectLst/>
                        </a:rPr>
                        <a:t>Заключительный этап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Цель: Анализ реализации проекта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68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68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20322-ACA3-4103-91C6-581D0FA4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ПОЯСНИТЕЛЬНАЯ ЗАПИСКА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2A5C37-4743-49E8-B9FC-A3373A4F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630611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Введение ФГОС ДО подчеркивает исключительную роль семьи в решении задач подрастающего поколения, создание необходимых условий для развития ответственных и взаимосвязанных отношений с семьями воспитанников, обеспечивающих целостное развитие личности дошкольника. Поэтому главной целью нашей работы является организация эффективной деятельности по взаимодействию с семьями воспитанников в вопросах обеспечения эмоционального, физического и социального благополучия каждого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67673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526E1-61D2-4EE5-ADBA-A2BB47B8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АКТУАЛЬНОСТЬ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89483-DA89-47F6-9FD1-675D882CD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6351"/>
            <a:ext cx="8596668" cy="541972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Семья – это первый и наиболее значимый воспитательный инструмент в жизни человека, именно семья играет определяющую роль в становлении личности ребенка, в приобщении к системе общечеловеческих ценностей.</a:t>
            </a:r>
          </a:p>
          <a:p>
            <a:r>
              <a:rPr lang="ru-RU" dirty="0"/>
              <a:t>И каждый родитель обязан заложить физические, нравственные и интеллектуальные основы личности ребенка (глава II, статья 18, пункт 1 Закон «Об образовании Российской Федерации»). </a:t>
            </a:r>
          </a:p>
          <a:p>
            <a:r>
              <a:rPr lang="ru-RU" dirty="0"/>
              <a:t>Но на сегодняшний день каждый педагог сталкивается проблемой по взаимодействию с родителями воспитанников, которая выражается в педагогической пассивности родителей, в непонимании родителями своей воспитательной функции, в нежелании установить единые требования к ребенку в детском саду и семье.</a:t>
            </a:r>
          </a:p>
          <a:p>
            <a:r>
              <a:rPr lang="ru-RU" dirty="0"/>
              <a:t>Несформированность у родителей «педагогической рефлексии» - неумение самокритично оценить себя как воспитателя, поставить себя на место ребенка или воспитателя, посмотреть на ситуацию их глазами.</a:t>
            </a:r>
          </a:p>
          <a:p>
            <a:r>
              <a:rPr lang="ru-RU" dirty="0"/>
              <a:t>Кроме того, понизился авторитет детских учреждений, так как появилось множество организаций дополнительного образования, где, как считают родители, готовят к школе и занимаются лучше, чем в детском саду. Большая занятость и экономическое неблагополучие взрослых также бывает иногда причиной безучастия и незаинтересованности в жизни детей.</a:t>
            </a:r>
          </a:p>
          <a:p>
            <a:r>
              <a:rPr lang="ru-RU" dirty="0"/>
              <a:t>Поэтому возникла необходимость в целенаправленной организации плодотворного сотрудничества с родителями через реализацию проекта «Вместе весело шагать»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26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A7049-19A3-42AD-A19D-B9964A60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003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Цель проекта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>
                <a:solidFill>
                  <a:schemeClr val="tx1"/>
                </a:solidFill>
              </a:rPr>
              <a:t>Организация работы по созданию условий для эффективного взаимодействия специалистов ДОУ с родителями дошкольников, вовлечение семьи в единое образовательное пространство обеспечивающее эмоциональное, физическое и социальное благополучие каждого ребенка.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E2299-34D2-4335-9BA7-27FB53B5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9" y="2435888"/>
            <a:ext cx="8596668" cy="332673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</a:p>
          <a:p>
            <a:r>
              <a:rPr lang="ru-RU" dirty="0"/>
              <a:t>	установить партнерские отношения с семьей каждого воспитанника; </a:t>
            </a:r>
          </a:p>
          <a:p>
            <a:r>
              <a:rPr lang="ru-RU" dirty="0"/>
              <a:t>	объединить усилия для развития и воспитания детей; </a:t>
            </a:r>
          </a:p>
          <a:p>
            <a:r>
              <a:rPr lang="ru-RU" dirty="0"/>
              <a:t>	создать атмосферу взаимопонимания, общности интересов, эмоциональной взаимоподдержки; </a:t>
            </a:r>
          </a:p>
          <a:p>
            <a:r>
              <a:rPr lang="ru-RU" dirty="0"/>
              <a:t>	активизировать и обогащать воспитательные умения родителей; </a:t>
            </a:r>
          </a:p>
          <a:p>
            <a:r>
              <a:rPr lang="ru-RU" dirty="0"/>
              <a:t>	поддерживать их уверенность в собственных педагогических возможностях.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0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37D74C-6DAC-4D6A-945A-BD7443DA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59" y="751682"/>
            <a:ext cx="8596668" cy="53546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 проекта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 проводится еженедельно в соответствии с Комплексно – тематическим планом МАДОУ «Детский сад № 16»,   возрастными особенностями детей и интересами.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темой недели воспитатель обогащает знания и нарабатывается определенные навыки детей, совместно с родителями пополняется и обогащается предметно-пространственная стела, наглядно – дидактический материал, тем самым каждую неделю реализуется мини проекты.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более эффективного решения поставленных задач вводятся новые образовательные технологии: образовательное событие, утренний и вечерний круг, развивающий диалог.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этого в работу включены совместная художественно – эстетическая деятельность детей и родителей и домашние поручения.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приемной была размещена  «Лестница успеха» на которой отражаются успехи и участия детей и родителей в ходе реализации мини проектов в соответствии с темой недели.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78465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</TotalTime>
  <Words>1625</Words>
  <Application>Microsoft Office PowerPoint</Application>
  <PresentationFormat>Широкоэкранный</PresentationFormat>
  <Paragraphs>168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Отчет по проекту по организации взаимодействия с родительской общественностью группы № 9 МАДОУ «Детский сад № 16» за 2019-2020 г.</vt:lpstr>
      <vt:lpstr>             Паспорт педагогического     проекта</vt:lpstr>
      <vt:lpstr>Презентация PowerPoint</vt:lpstr>
      <vt:lpstr>Презентация PowerPoint</vt:lpstr>
      <vt:lpstr>Презентация PowerPoint</vt:lpstr>
      <vt:lpstr>ПОЯСНИТЕЛЬНАЯ ЗАПИСКА</vt:lpstr>
      <vt:lpstr>АКТУАЛЬНОСТЬ ПРОБЛЕМЫ</vt:lpstr>
      <vt:lpstr>Цель проекта  Организация работы по созданию условий для эффективного взаимодействия специалистов ДОУ с родителями дошкольников, вовлечение семьи в единое образовательное пространство обеспечивающее эмоциональное, физическое и социальное благополучие каждого ребенка. </vt:lpstr>
      <vt:lpstr>Презентация PowerPoint</vt:lpstr>
      <vt:lpstr>План реализации педагогического проекта «Вместе весело шагать»  с сентября 2019 по май 2020год </vt:lpstr>
      <vt:lpstr>СЕНТЯБРЬ</vt:lpstr>
      <vt:lpstr>ОКТЯБРЬ</vt:lpstr>
      <vt:lpstr>ОКТЯБРЬ</vt:lpstr>
      <vt:lpstr>Ноябрь</vt:lpstr>
      <vt:lpstr>Ноябрь</vt:lpstr>
      <vt:lpstr>ДЕКАБРЬ</vt:lpstr>
      <vt:lpstr>ДЕКАБРЬ</vt:lpstr>
      <vt:lpstr>ЯНВАРЬ</vt:lpstr>
      <vt:lpstr>ФЕВРАЛЬ</vt:lpstr>
      <vt:lpstr>ФЕВРАЛЬ</vt:lpstr>
      <vt:lpstr>Март</vt:lpstr>
      <vt:lpstr>АПРЕЛЬ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проекту по организации взаимодействия с родительской общественностью группы № 9 МАДОУ «Детский сад № 16» за 2019-2020 г.</dc:title>
  <dc:creator>Наталья Наталья</dc:creator>
  <cp:lastModifiedBy>Наталья Наталья</cp:lastModifiedBy>
  <cp:revision>20</cp:revision>
  <dcterms:created xsi:type="dcterms:W3CDTF">2020-04-27T09:49:09Z</dcterms:created>
  <dcterms:modified xsi:type="dcterms:W3CDTF">2020-04-27T13:43:45Z</dcterms:modified>
</cp:coreProperties>
</file>